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0" r:id="rId6"/>
    <p:sldId id="261" r:id="rId7"/>
    <p:sldId id="262" r:id="rId8"/>
    <p:sldId id="263" r:id="rId9"/>
    <p:sldId id="264" r:id="rId10"/>
    <p:sldId id="265" r:id="rId11"/>
    <p:sldId id="266" r:id="rId12"/>
    <p:sldId id="267" r:id="rId13"/>
    <p:sldId id="258" r:id="rId14"/>
    <p:sldId id="268"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59"/>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本次汇报主要是想对比一下动态块链、</a:t>
            </a:r>
            <a:r>
              <a:rPr lang="en-US" altLang="zh-CN">
                <a:sym typeface="+mn-ea"/>
              </a:rPr>
              <a:t>phatkv</a:t>
            </a:r>
            <a:r>
              <a:rPr lang="zh-CN" altLang="en-US">
                <a:sym typeface="+mn-ea"/>
              </a:rPr>
              <a:t>、</a:t>
            </a:r>
            <a:r>
              <a:rPr lang="en-US" altLang="zh-CN">
                <a:sym typeface="+mn-ea"/>
              </a:rPr>
              <a:t>lsmtree</a:t>
            </a:r>
            <a:r>
              <a:rPr lang="zh-CN" altLang="en-US">
                <a:sym typeface="+mn-ea"/>
              </a:rPr>
              <a:t>三个不同存储结构之间的区别，中间大大小小的区别我都根据我的理解想说一下。最后再像上次说的那样，总结一下在机制上，有哪些根本的不同。</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动态块链与</a:t>
            </a:r>
            <a:r>
              <a:rPr lang="en-US" altLang="zh-CN"/>
              <a:t>Phatkv</a:t>
            </a:r>
            <a:r>
              <a:rPr lang="zh-CN" altLang="en-US"/>
              <a:t>相近，比</a:t>
            </a:r>
            <a:r>
              <a:rPr lang="en-US" altLang="zh-CN"/>
              <a:t>lsmtree</a:t>
            </a:r>
            <a:r>
              <a:rPr lang="zh-CN" altLang="en-US"/>
              <a:t>要好很多</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fontAlgn="auto">
              <a:lnSpc>
                <a:spcPts val="1800"/>
              </a:lnSpc>
            </a:pPr>
            <a:r>
              <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rPr>
              <a:t>f-hash </a:t>
            </a: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被分页（分布在很多</a:t>
            </a:r>
            <a:r>
              <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rPr>
              <a:t> 4KB </a:t>
            </a: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页上）</a:t>
            </a:r>
            <a:endPar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ts val="1800"/>
              </a:lnSpc>
              <a:buFont typeface="Arial" panose="020B0604020202090204" pitchFamily="34" charset="0"/>
              <a:buChar char="•"/>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f-hash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逻辑上是连续的</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bucket array</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，但物理上分成</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4KB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页（</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partial read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单页加载）。要枚举整个目录，必须扫描</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f-hash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所有页（若表很大），这会导致大量单页读。</a:t>
            </a:r>
            <a:endParaRPr lang="en-US" altLang="zh-CN">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ts val="1800"/>
              </a:lnSpc>
              <a:buFont typeface="Arial" panose="020B0604020202090204" pitchFamily="34" charset="0"/>
              <a:buChar char="•"/>
            </a:pP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数据写入初期可能非常</a:t>
            </a:r>
            <a:r>
              <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碎片化</a:t>
            </a:r>
            <a:r>
              <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rPr>
              <a:t>scattered small blocks</a:t>
            </a: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ts val="1800"/>
              </a:lnSpc>
              <a:buFont typeface="Arial" panose="020B0604020202090204" pitchFamily="34" charset="0"/>
              <a:buChar char="•"/>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Memory Aggregation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写出若短期内产生多个小</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data block</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，会形成</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scattered blocks</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，直到</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Disk Aggregation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把它们合并前，</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readdir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需要读取许多小页。</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Disk Aggregation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是周期性的，不是实时的。</a:t>
            </a:r>
            <a:endParaRPr lang="en-US" altLang="zh-CN">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ts val="1800"/>
              </a:lnSpc>
              <a:buFont typeface="Arial" panose="020B0604020202090204" pitchFamily="34" charset="0"/>
              <a:buChar char="•"/>
            </a:pP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并发修改与一致性开销</a:t>
            </a:r>
            <a:endParaRPr lang="en-US" altLang="zh-CN"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ts val="1800"/>
              </a:lnSpc>
              <a:buFont typeface="Arial" panose="020B060402020209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在并发创建</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删除激烈时，要保证</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readdir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不重不漏</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快照语义</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，需要用</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seq/timestamp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或额外机制确定可见性；这可能要求同时查看</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memory buffer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与</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f-hash</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，并在合并时做额外过滤，增加</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CPU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与内存开销（或强一致性需要锁或阻塞）。论文在可见性与</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deep aggregation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的设计上讨论了折中，但没有把</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readdir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的在线成本完全免除</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
          <p:cNvPicPr>
            <a:picLocks noChangeAspect="1"/>
          </p:cNvPicPr>
          <p:nvPr/>
        </p:nvPicPr>
        <p:blipFill>
          <a:blip r:embed="rId1"/>
          <a:srcRect l="8193" r="8757" b="7375"/>
          <a:stretch>
            <a:fillRect/>
          </a:stretch>
        </p:blipFill>
        <p:spPr>
          <a:xfrm>
            <a:off x="0" y="-635"/>
            <a:ext cx="12242800" cy="6858635"/>
          </a:xfrm>
          <a:prstGeom prst="rect">
            <a:avLst/>
          </a:prstGeom>
        </p:spPr>
      </p:pic>
      <p:sp>
        <p:nvSpPr>
          <p:cNvPr id="7" name="矩形 6"/>
          <p:cNvSpPr/>
          <p:nvPr/>
        </p:nvSpPr>
        <p:spPr>
          <a:xfrm>
            <a:off x="0" y="2050415"/>
            <a:ext cx="12242800" cy="1625600"/>
          </a:xfrm>
          <a:prstGeom prst="rect">
            <a:avLst/>
          </a:prstGeom>
          <a:solidFill>
            <a:srgbClr val="004588">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292100" y="2240915"/>
            <a:ext cx="11708765" cy="1198880"/>
          </a:xfrm>
          <a:prstGeom prst="rect">
            <a:avLst/>
          </a:prstGeom>
          <a:noFill/>
        </p:spPr>
        <p:txBody>
          <a:bodyPr wrap="square" rtlCol="0">
            <a:spAutoFit/>
          </a:bodyPr>
          <a:lstStyle/>
          <a:p>
            <a:pPr algn="ctr"/>
            <a:r>
              <a:rPr lang="zh-CN" altLang="en-US" sz="7200">
                <a:solidFill>
                  <a:schemeClr val="bg1"/>
                </a:solidFill>
                <a:latin typeface="汉仪综艺体简" panose="02010600000101010101" charset="-122"/>
                <a:ea typeface="汉仪综艺体简" panose="02010600000101010101" charset="-122"/>
                <a:cs typeface="汉仪综艺体简" panose="02010600000101010101" charset="-122"/>
                <a:sym typeface="汉仪黑方简" panose="00020600040101010101" charset="-122"/>
              </a:rPr>
              <a:t>目录树索引研究日志</a:t>
            </a:r>
            <a:endParaRPr lang="zh-CN" altLang="en-US" sz="7200">
              <a:solidFill>
                <a:schemeClr val="bg1"/>
              </a:solidFill>
              <a:latin typeface="汉仪综艺体简" panose="02010600000101010101" charset="-122"/>
              <a:ea typeface="汉仪综艺体简" panose="02010600000101010101" charset="-122"/>
              <a:cs typeface="汉仪综艺体简" panose="02010600000101010101" charset="-122"/>
              <a:sym typeface="汉仪黑方简" panose="00020600040101010101" charset="-122"/>
            </a:endParaRPr>
          </a:p>
        </p:txBody>
      </p:sp>
      <p:pic>
        <p:nvPicPr>
          <p:cNvPr id="8" name="图片 7" descr="山东大学校徽1"/>
          <p:cNvPicPr>
            <a:picLocks noChangeAspect="1"/>
          </p:cNvPicPr>
          <p:nvPr/>
        </p:nvPicPr>
        <p:blipFill>
          <a:blip r:embed="rId2"/>
          <a:stretch>
            <a:fillRect/>
          </a:stretch>
        </p:blipFill>
        <p:spPr>
          <a:xfrm>
            <a:off x="5487035" y="328295"/>
            <a:ext cx="1268730" cy="1264920"/>
          </a:xfrm>
          <a:prstGeom prst="rect">
            <a:avLst/>
          </a:prstGeom>
        </p:spPr>
      </p:pic>
      <p:pic>
        <p:nvPicPr>
          <p:cNvPr id="13" name="图片 12" descr="山东大学校徽1"/>
          <p:cNvPicPr>
            <a:picLocks noChangeAspect="1"/>
          </p:cNvPicPr>
          <p:nvPr/>
        </p:nvPicPr>
        <p:blipFill>
          <a:blip r:embed="rId2"/>
          <a:stretch>
            <a:fillRect/>
          </a:stretch>
        </p:blipFill>
        <p:spPr>
          <a:xfrm>
            <a:off x="5487035" y="328295"/>
            <a:ext cx="1268730" cy="1264920"/>
          </a:xfrm>
          <a:prstGeom prst="rect">
            <a:avLst/>
          </a:prstGeom>
        </p:spPr>
      </p:pic>
      <p:sp>
        <p:nvSpPr>
          <p:cNvPr id="14" name="文本框 13"/>
          <p:cNvSpPr txBox="1"/>
          <p:nvPr/>
        </p:nvSpPr>
        <p:spPr>
          <a:xfrm>
            <a:off x="4038600" y="6061075"/>
            <a:ext cx="4215765" cy="521970"/>
          </a:xfrm>
          <a:prstGeom prst="rect">
            <a:avLst/>
          </a:prstGeom>
          <a:noFill/>
        </p:spPr>
        <p:txBody>
          <a:bodyPr wrap="square" rtlCol="0">
            <a:spAutoFit/>
          </a:bodyPr>
          <a:lstStyle/>
          <a:p>
            <a:pPr algn="ctr"/>
            <a:r>
              <a:rPr lang="en-US" altLang="zh-CN" sz="2800" b="1">
                <a:solidFill>
                  <a:schemeClr val="bg1"/>
                </a:solidFill>
                <a:latin typeface="黑体" panose="02010609060101010101" charset="-122"/>
                <a:ea typeface="黑体" panose="02010609060101010101" charset="-122"/>
                <a:cs typeface="黑体" panose="02010609060101010101" charset="-122"/>
              </a:rPr>
              <a:t>2025</a:t>
            </a:r>
            <a:r>
              <a:rPr lang="zh-CN" altLang="en-US" sz="2800" b="1">
                <a:solidFill>
                  <a:schemeClr val="bg1"/>
                </a:solidFill>
                <a:latin typeface="黑体" panose="02010609060101010101" charset="-122"/>
                <a:ea typeface="黑体" panose="02010609060101010101" charset="-122"/>
                <a:cs typeface="黑体" panose="02010609060101010101" charset="-122"/>
              </a:rPr>
              <a:t>年</a:t>
            </a:r>
            <a:r>
              <a:rPr lang="en-US" altLang="zh-CN" sz="2800" b="1">
                <a:solidFill>
                  <a:schemeClr val="bg1"/>
                </a:solidFill>
                <a:latin typeface="黑体" panose="02010609060101010101" charset="-122"/>
                <a:ea typeface="黑体" panose="02010609060101010101" charset="-122"/>
                <a:cs typeface="黑体" panose="02010609060101010101" charset="-122"/>
              </a:rPr>
              <a:t>10</a:t>
            </a:r>
            <a:r>
              <a:rPr lang="zh-CN" altLang="en-US" sz="2800" b="1">
                <a:solidFill>
                  <a:schemeClr val="bg1"/>
                </a:solidFill>
                <a:latin typeface="黑体" panose="02010609060101010101" charset="-122"/>
                <a:ea typeface="黑体" panose="02010609060101010101" charset="-122"/>
                <a:cs typeface="黑体" panose="02010609060101010101" charset="-122"/>
              </a:rPr>
              <a:t>月</a:t>
            </a:r>
            <a:r>
              <a:rPr lang="en-US" altLang="zh-CN" sz="2800" b="1">
                <a:solidFill>
                  <a:schemeClr val="bg1"/>
                </a:solidFill>
                <a:latin typeface="黑体" panose="02010609060101010101" charset="-122"/>
                <a:ea typeface="黑体" panose="02010609060101010101" charset="-122"/>
                <a:cs typeface="黑体" panose="02010609060101010101" charset="-122"/>
              </a:rPr>
              <a:t>21</a:t>
            </a:r>
            <a:r>
              <a:rPr lang="zh-CN" altLang="en-US" sz="2800" b="1">
                <a:solidFill>
                  <a:schemeClr val="bg1"/>
                </a:solidFill>
                <a:latin typeface="黑体" panose="02010609060101010101" charset="-122"/>
                <a:ea typeface="黑体" panose="02010609060101010101" charset="-122"/>
                <a:cs typeface="黑体" panose="02010609060101010101" charset="-122"/>
              </a:rPr>
              <a:t>日</a:t>
            </a:r>
            <a:endParaRPr lang="zh-CN" altLang="en-US" sz="2800" b="1">
              <a:solidFill>
                <a:schemeClr val="bg1"/>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4038600" y="3733165"/>
            <a:ext cx="4215765" cy="645160"/>
          </a:xfrm>
          <a:prstGeom prst="rect">
            <a:avLst/>
          </a:prstGeom>
          <a:noFill/>
        </p:spPr>
        <p:txBody>
          <a:bodyPr wrap="square" rtlCol="0">
            <a:spAutoFit/>
          </a:bodyPr>
          <a:lstStyle/>
          <a:p>
            <a:pPr algn="ctr"/>
            <a:r>
              <a:rPr lang="zh-CN" sz="3600" b="1">
                <a:solidFill>
                  <a:schemeClr val="bg1"/>
                </a:solidFill>
                <a:latin typeface="黑体" panose="02010609060101010101" charset="-122"/>
                <a:ea typeface="黑体" panose="02010609060101010101" charset="-122"/>
                <a:cs typeface="黑体" panose="02010609060101010101" charset="-122"/>
              </a:rPr>
              <a:t>汇报人：贾丁毅</a:t>
            </a:r>
            <a:endParaRPr lang="zh-CN" sz="3600" b="1">
              <a:solidFill>
                <a:schemeClr val="bg1"/>
              </a:solidFill>
              <a:latin typeface="黑体" panose="02010609060101010101" charset="-122"/>
              <a:ea typeface="黑体" panose="02010609060101010101" charset="-122"/>
              <a:cs typeface="黑体" panose="0201060906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PhatKV</a:t>
            </a: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三段聚合</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graphicFrame>
        <p:nvGraphicFramePr>
          <p:cNvPr id="4" name="表格 3"/>
          <p:cNvGraphicFramePr/>
          <p:nvPr>
            <p:custDataLst>
              <p:tags r:id="rId2"/>
            </p:custDataLst>
          </p:nvPr>
        </p:nvGraphicFramePr>
        <p:xfrm>
          <a:off x="1189355" y="2168525"/>
          <a:ext cx="9839325" cy="3799205"/>
        </p:xfrm>
        <a:graphic>
          <a:graphicData uri="http://schemas.openxmlformats.org/drawingml/2006/table">
            <a:tbl>
              <a:tblPr firstRow="1" bandRow="1">
                <a:tableStyleId>{7E9639D4-E3E2-4D34-9284-5A2195B3D0D7}</a:tableStyleId>
              </a:tblPr>
              <a:tblGrid>
                <a:gridCol w="1967865"/>
                <a:gridCol w="1967865"/>
                <a:gridCol w="1967865"/>
                <a:gridCol w="1967865"/>
                <a:gridCol w="1967865"/>
              </a:tblGrid>
              <a:tr h="471170">
                <a:tc>
                  <a:txBody>
                    <a:bodyPr/>
                    <a:lstStyle/>
                    <a:p>
                      <a:pPr algn="ctr">
                        <a:buNone/>
                      </a:pPr>
                      <a:r>
                        <a:rPr lang="zh-CN" altLang="en-US" sz="2000"/>
                        <a:t>聚合阶段</a:t>
                      </a:r>
                      <a:endParaRPr lang="zh-CN" altLang="en-US" sz="2000"/>
                    </a:p>
                  </a:txBody>
                  <a:tcPr anchor="ctr"/>
                </a:tc>
                <a:tc>
                  <a:txBody>
                    <a:bodyPr/>
                    <a:lstStyle/>
                    <a:p>
                      <a:pPr algn="ctr">
                        <a:buNone/>
                      </a:pPr>
                      <a:r>
                        <a:rPr lang="en-US" altLang="zh-CN" sz="2000"/>
                        <a:t>CPU</a:t>
                      </a:r>
                      <a:r>
                        <a:rPr lang="zh-CN" altLang="en-US" sz="2000"/>
                        <a:t>开销</a:t>
                      </a:r>
                      <a:endParaRPr lang="zh-CN" altLang="en-US" sz="2000"/>
                    </a:p>
                  </a:txBody>
                  <a:tcPr anchor="ctr"/>
                </a:tc>
                <a:tc>
                  <a:txBody>
                    <a:bodyPr/>
                    <a:lstStyle/>
                    <a:p>
                      <a:pPr algn="ctr">
                        <a:buNone/>
                      </a:pPr>
                      <a:r>
                        <a:rPr lang="en-US" altLang="zh-CN" sz="2000"/>
                        <a:t>I/O</a:t>
                      </a:r>
                      <a:r>
                        <a:rPr lang="zh-CN" altLang="en-US" sz="2000"/>
                        <a:t>开销</a:t>
                      </a:r>
                      <a:endParaRPr lang="zh-CN" altLang="en-US" sz="2000"/>
                    </a:p>
                  </a:txBody>
                  <a:tcPr anchor="ctr"/>
                </a:tc>
                <a:tc>
                  <a:txBody>
                    <a:bodyPr/>
                    <a:lstStyle/>
                    <a:p>
                      <a:pPr algn="ctr">
                        <a:buNone/>
                      </a:pPr>
                      <a:r>
                        <a:rPr lang="zh-CN" altLang="en-US" sz="2000"/>
                        <a:t>内存占用</a:t>
                      </a:r>
                      <a:endParaRPr lang="zh-CN" altLang="en-US" sz="2000"/>
                    </a:p>
                  </a:txBody>
                  <a:tcPr anchor="ctr"/>
                </a:tc>
                <a:tc>
                  <a:txBody>
                    <a:bodyPr/>
                    <a:lstStyle/>
                    <a:p>
                      <a:pPr algn="ctr">
                        <a:buNone/>
                      </a:pPr>
                      <a:r>
                        <a:rPr lang="zh-CN" altLang="en-US" sz="2000"/>
                        <a:t>关键评估指标</a:t>
                      </a:r>
                      <a:endParaRPr lang="zh-CN" altLang="en-US" sz="2000"/>
                    </a:p>
                  </a:txBody>
                  <a:tcPr anchor="ctr"/>
                </a:tc>
              </a:tr>
              <a:tr h="776605">
                <a:tc>
                  <a:txBody>
                    <a:bodyPr/>
                    <a:lstStyle/>
                    <a:p>
                      <a:pPr algn="ctr">
                        <a:buNone/>
                      </a:pPr>
                      <a:r>
                        <a:rPr lang="en-US" altLang="zh-CN" b="1">
                          <a:solidFill>
                            <a:schemeClr val="bg1"/>
                          </a:solidFill>
                        </a:rPr>
                        <a:t>Memory Aggregation</a:t>
                      </a:r>
                      <a:endParaRPr lang="en-US" altLang="zh-CN" b="1">
                        <a:solidFill>
                          <a:schemeClr val="bg1"/>
                        </a:solidFill>
                      </a:endParaRPr>
                    </a:p>
                  </a:txBody>
                  <a:tcPr anchor="ctr"/>
                </a:tc>
                <a:tc>
                  <a:txBody>
                    <a:bodyPr/>
                    <a:lstStyle/>
                    <a:p>
                      <a:pPr algn="ctr">
                        <a:buNone/>
                      </a:pPr>
                      <a:r>
                        <a:rPr lang="en-US" altLang="zh-CN">
                          <a:solidFill>
                            <a:schemeClr val="bg1"/>
                          </a:solidFill>
                        </a:rPr>
                        <a:t>skiplist </a:t>
                      </a:r>
                      <a:r>
                        <a:rPr lang="zh-CN" altLang="en-US">
                          <a:solidFill>
                            <a:schemeClr val="bg1"/>
                          </a:solidFill>
                        </a:rPr>
                        <a:t>插入</a:t>
                      </a:r>
                      <a:r>
                        <a:rPr lang="en-US" altLang="zh-CN">
                          <a:solidFill>
                            <a:schemeClr val="bg1"/>
                          </a:solidFill>
                        </a:rPr>
                        <a:t> O(logM)</a:t>
                      </a:r>
                      <a:endParaRPr lang="en-US" altLang="zh-CN">
                        <a:solidFill>
                          <a:schemeClr val="bg1"/>
                        </a:solidFill>
                      </a:endParaRPr>
                    </a:p>
                  </a:txBody>
                  <a:tcPr anchor="ctr"/>
                </a:tc>
                <a:tc>
                  <a:txBody>
                    <a:bodyPr/>
                    <a:lstStyle/>
                    <a:p>
                      <a:pPr algn="ctr">
                        <a:buNone/>
                      </a:pPr>
                      <a:r>
                        <a:rPr lang="en-US" altLang="zh-CN">
                          <a:solidFill>
                            <a:schemeClr val="bg1"/>
                          </a:solidFill>
                        </a:rPr>
                        <a:t>WAL + 4KB </a:t>
                      </a:r>
                      <a:r>
                        <a:rPr lang="zh-CN" altLang="en-US">
                          <a:solidFill>
                            <a:schemeClr val="bg1"/>
                          </a:solidFill>
                        </a:rPr>
                        <a:t>顺序写</a:t>
                      </a:r>
                      <a:endParaRPr lang="zh-CN" altLang="en-US">
                        <a:solidFill>
                          <a:schemeClr val="bg1"/>
                        </a:solidFill>
                      </a:endParaRPr>
                    </a:p>
                  </a:txBody>
                  <a:tcPr anchor="ctr"/>
                </a:tc>
                <a:tc>
                  <a:txBody>
                    <a:bodyPr/>
                    <a:lstStyle/>
                    <a:p>
                      <a:pPr algn="ctr">
                        <a:buNone/>
                      </a:pPr>
                      <a:r>
                        <a:rPr lang="zh-CN" altLang="en-US">
                          <a:solidFill>
                            <a:schemeClr val="bg1"/>
                          </a:solidFill>
                        </a:rPr>
                        <a:t>聚合缓冲区</a:t>
                      </a:r>
                      <a:endParaRPr lang="zh-CN" altLang="en-US">
                        <a:solidFill>
                          <a:schemeClr val="bg1"/>
                        </a:solidFill>
                      </a:endParaRPr>
                    </a:p>
                  </a:txBody>
                  <a:tcPr anchor="ctr"/>
                </a:tc>
                <a:tc>
                  <a:txBody>
                    <a:bodyPr/>
                    <a:lstStyle/>
                    <a:p>
                      <a:pPr algn="ctr">
                        <a:buNone/>
                      </a:pPr>
                      <a:r>
                        <a:rPr lang="zh-CN" altLang="en-US">
                          <a:solidFill>
                            <a:schemeClr val="bg1"/>
                          </a:solidFill>
                        </a:rPr>
                        <a:t>插入延迟，聚合命中率</a:t>
                      </a:r>
                      <a:endParaRPr lang="zh-CN" altLang="en-US">
                        <a:solidFill>
                          <a:schemeClr val="bg1"/>
                        </a:solidFill>
                      </a:endParaRPr>
                    </a:p>
                  </a:txBody>
                  <a:tcPr anchor="ctr"/>
                </a:tc>
              </a:tr>
              <a:tr h="1442085">
                <a:tc>
                  <a:txBody>
                    <a:bodyPr/>
                    <a:lstStyle/>
                    <a:p>
                      <a:pPr algn="ctr">
                        <a:buNone/>
                      </a:pPr>
                      <a:r>
                        <a:rPr lang="en-US" altLang="zh-CN" b="1">
                          <a:solidFill>
                            <a:schemeClr val="bg1"/>
                          </a:solidFill>
                        </a:rPr>
                        <a:t>Disk Aggregation</a:t>
                      </a:r>
                      <a:endParaRPr lang="en-US" altLang="zh-CN" b="1">
                        <a:solidFill>
                          <a:schemeClr val="bg1"/>
                        </a:solidFill>
                      </a:endParaRPr>
                    </a:p>
                  </a:txBody>
                  <a:tcPr anchor="ctr"/>
                </a:tc>
                <a:tc>
                  <a:txBody>
                    <a:bodyPr/>
                    <a:lstStyle/>
                    <a:p>
                      <a:pPr algn="ctr">
                        <a:buNone/>
                      </a:pPr>
                      <a:r>
                        <a:rPr lang="en-US" altLang="zh-CN">
                          <a:solidFill>
                            <a:schemeClr val="bg1"/>
                          </a:solidFill>
                        </a:rPr>
                        <a:t>block </a:t>
                      </a:r>
                      <a:r>
                        <a:rPr lang="zh-CN" altLang="en-US">
                          <a:solidFill>
                            <a:schemeClr val="bg1"/>
                          </a:solidFill>
                        </a:rPr>
                        <a:t>拼接，轻量级</a:t>
                      </a:r>
                      <a:r>
                        <a:rPr lang="en-US" altLang="zh-CN">
                          <a:solidFill>
                            <a:schemeClr val="bg1"/>
                          </a:solidFill>
                        </a:rPr>
                        <a:t> O(k)</a:t>
                      </a:r>
                      <a:endParaRPr lang="en-US" altLang="zh-CN">
                        <a:solidFill>
                          <a:schemeClr val="bg1"/>
                        </a:solidFill>
                      </a:endParaRPr>
                    </a:p>
                  </a:txBody>
                  <a:tcPr anchor="ctr"/>
                </a:tc>
                <a:tc>
                  <a:txBody>
                    <a:bodyPr/>
                    <a:lstStyle/>
                    <a:p>
                      <a:pPr algn="ctr">
                        <a:buNone/>
                      </a:pPr>
                      <a:r>
                        <a:rPr lang="zh-CN" altLang="en-US">
                          <a:solidFill>
                            <a:schemeClr val="bg1"/>
                          </a:solidFill>
                        </a:rPr>
                        <a:t>读</a:t>
                      </a:r>
                      <a:r>
                        <a:rPr lang="en-US" altLang="zh-CN">
                          <a:solidFill>
                            <a:schemeClr val="bg1"/>
                          </a:solidFill>
                        </a:rPr>
                        <a:t> scattered blocks + </a:t>
                      </a:r>
                      <a:r>
                        <a:rPr lang="zh-CN" altLang="en-US">
                          <a:solidFill>
                            <a:schemeClr val="bg1"/>
                          </a:solidFill>
                        </a:rPr>
                        <a:t>顺写</a:t>
                      </a:r>
                      <a:endParaRPr lang="zh-CN" altLang="en-US">
                        <a:solidFill>
                          <a:schemeClr val="bg1"/>
                        </a:solidFill>
                      </a:endParaRPr>
                    </a:p>
                  </a:txBody>
                  <a:tcPr anchor="ctr"/>
                </a:tc>
                <a:tc>
                  <a:txBody>
                    <a:bodyPr/>
                    <a:lstStyle/>
                    <a:p>
                      <a:pPr algn="ctr">
                        <a:buNone/>
                      </a:pPr>
                      <a:r>
                        <a:rPr lang="zh-CN" altLang="en-US">
                          <a:solidFill>
                            <a:schemeClr val="bg1"/>
                          </a:solidFill>
                        </a:rPr>
                        <a:t>临时缓冲小</a:t>
                      </a:r>
                      <a:endParaRPr lang="zh-CN" altLang="en-US">
                        <a:solidFill>
                          <a:schemeClr val="bg1"/>
                        </a:solidFill>
                      </a:endParaRPr>
                    </a:p>
                  </a:txBody>
                  <a:tcPr anchor="ctr"/>
                </a:tc>
                <a:tc>
                  <a:txBody>
                    <a:bodyPr/>
                    <a:lstStyle/>
                    <a:p>
                      <a:pPr algn="ctr">
                        <a:buNone/>
                      </a:pPr>
                      <a:r>
                        <a:rPr lang="en-US" altLang="zh-CN">
                          <a:solidFill>
                            <a:schemeClr val="bg1"/>
                          </a:solidFill>
                        </a:rPr>
                        <a:t>scattered blocks </a:t>
                      </a:r>
                      <a:r>
                        <a:rPr lang="zh-CN" altLang="en-US">
                          <a:solidFill>
                            <a:schemeClr val="bg1"/>
                          </a:solidFill>
                        </a:rPr>
                        <a:t>比例，聚合读</a:t>
                      </a:r>
                      <a:r>
                        <a:rPr lang="en-US" altLang="zh-CN">
                          <a:solidFill>
                            <a:schemeClr val="bg1"/>
                          </a:solidFill>
                        </a:rPr>
                        <a:t>/</a:t>
                      </a:r>
                      <a:r>
                        <a:rPr lang="zh-CN" altLang="en-US">
                          <a:solidFill>
                            <a:schemeClr val="bg1"/>
                          </a:solidFill>
                        </a:rPr>
                        <a:t>写放大比</a:t>
                      </a:r>
                      <a:endParaRPr lang="zh-CN" altLang="en-US">
                        <a:solidFill>
                          <a:schemeClr val="bg1"/>
                        </a:solidFill>
                      </a:endParaRPr>
                    </a:p>
                  </a:txBody>
                  <a:tcPr anchor="ctr"/>
                </a:tc>
              </a:tr>
              <a:tr h="1109345">
                <a:tc>
                  <a:txBody>
                    <a:bodyPr/>
                    <a:lstStyle/>
                    <a:p>
                      <a:pPr algn="ctr">
                        <a:buNone/>
                      </a:pPr>
                      <a:r>
                        <a:rPr lang="en-US" altLang="zh-CN" b="1">
                          <a:solidFill>
                            <a:schemeClr val="bg1"/>
                          </a:solidFill>
                        </a:rPr>
                        <a:t>Deep Aggregation</a:t>
                      </a:r>
                      <a:endParaRPr lang="en-US" altLang="zh-CN" b="1">
                        <a:solidFill>
                          <a:schemeClr val="bg1"/>
                        </a:solidFill>
                      </a:endParaRPr>
                    </a:p>
                  </a:txBody>
                  <a:tcPr anchor="ctr"/>
                </a:tc>
                <a:tc>
                  <a:txBody>
                    <a:bodyPr/>
                    <a:lstStyle/>
                    <a:p>
                      <a:pPr algn="ctr">
                        <a:buNone/>
                      </a:pPr>
                      <a:r>
                        <a:rPr lang="en-US" altLang="zh-CN">
                          <a:solidFill>
                            <a:schemeClr val="bg1"/>
                          </a:solidFill>
                        </a:rPr>
                        <a:t>FP </a:t>
                      </a:r>
                      <a:r>
                        <a:rPr lang="zh-CN" altLang="en-US">
                          <a:solidFill>
                            <a:schemeClr val="bg1"/>
                          </a:solidFill>
                        </a:rPr>
                        <a:t>扫描</a:t>
                      </a:r>
                      <a:r>
                        <a:rPr lang="en-US" altLang="zh-CN">
                          <a:solidFill>
                            <a:schemeClr val="bg1"/>
                          </a:solidFill>
                        </a:rPr>
                        <a:t> + </a:t>
                      </a:r>
                      <a:r>
                        <a:rPr lang="zh-CN" altLang="en-US">
                          <a:solidFill>
                            <a:schemeClr val="bg1"/>
                          </a:solidFill>
                        </a:rPr>
                        <a:t>部分比对</a:t>
                      </a:r>
                      <a:r>
                        <a:rPr lang="en-US" altLang="zh-CN">
                          <a:solidFill>
                            <a:schemeClr val="bg1"/>
                          </a:solidFill>
                        </a:rPr>
                        <a:t> O(k)</a:t>
                      </a:r>
                      <a:endParaRPr lang="en-US" altLang="zh-CN">
                        <a:solidFill>
                          <a:schemeClr val="bg1"/>
                        </a:solidFill>
                      </a:endParaRPr>
                    </a:p>
                  </a:txBody>
                  <a:tcPr anchor="ctr"/>
                </a:tc>
                <a:tc>
                  <a:txBody>
                    <a:bodyPr/>
                    <a:lstStyle/>
                    <a:p>
                      <a:pPr algn="ctr">
                        <a:buNone/>
                      </a:pPr>
                      <a:r>
                        <a:rPr lang="zh-CN" altLang="en-US">
                          <a:solidFill>
                            <a:schemeClr val="bg1"/>
                          </a:solidFill>
                        </a:rPr>
                        <a:t>读旧块</a:t>
                      </a:r>
                      <a:r>
                        <a:rPr lang="en-US" altLang="zh-CN">
                          <a:solidFill>
                            <a:schemeClr val="bg1"/>
                          </a:solidFill>
                        </a:rPr>
                        <a:t> + </a:t>
                      </a:r>
                      <a:r>
                        <a:rPr lang="zh-CN" altLang="en-US">
                          <a:solidFill>
                            <a:schemeClr val="bg1"/>
                          </a:solidFill>
                        </a:rPr>
                        <a:t>写新块</a:t>
                      </a:r>
                      <a:endParaRPr lang="zh-CN" altLang="en-US">
                        <a:solidFill>
                          <a:schemeClr val="bg1"/>
                        </a:solidFill>
                      </a:endParaRPr>
                    </a:p>
                  </a:txBody>
                  <a:tcPr anchor="ctr"/>
                </a:tc>
                <a:tc>
                  <a:txBody>
                    <a:bodyPr/>
                    <a:lstStyle/>
                    <a:p>
                      <a:pPr algn="ctr">
                        <a:buNone/>
                      </a:pPr>
                      <a:r>
                        <a:rPr lang="zh-CN" altLang="en-US">
                          <a:solidFill>
                            <a:schemeClr val="bg1"/>
                          </a:solidFill>
                        </a:rPr>
                        <a:t>临时缓冲中等</a:t>
                      </a:r>
                      <a:endParaRPr lang="zh-CN" altLang="en-US">
                        <a:solidFill>
                          <a:schemeClr val="bg1"/>
                        </a:solidFill>
                      </a:endParaRPr>
                    </a:p>
                  </a:txBody>
                  <a:tcPr anchor="ctr"/>
                </a:tc>
                <a:tc>
                  <a:txBody>
                    <a:bodyPr/>
                    <a:lstStyle/>
                    <a:p>
                      <a:pPr algn="ctr">
                        <a:buNone/>
                      </a:pPr>
                      <a:r>
                        <a:rPr lang="zh-CN" altLang="en-US">
                          <a:solidFill>
                            <a:schemeClr val="bg1"/>
                          </a:solidFill>
                        </a:rPr>
                        <a:t>无效条目比例，</a:t>
                      </a:r>
                      <a:r>
                        <a:rPr lang="en-US" altLang="zh-CN">
                          <a:solidFill>
                            <a:schemeClr val="bg1"/>
                          </a:solidFill>
                        </a:rPr>
                        <a:t>CPU </a:t>
                      </a:r>
                      <a:r>
                        <a:rPr lang="zh-CN" altLang="en-US">
                          <a:solidFill>
                            <a:schemeClr val="bg1"/>
                          </a:solidFill>
                        </a:rPr>
                        <a:t>占用，空间回收率</a:t>
                      </a:r>
                      <a:endParaRPr lang="zh-CN" altLang="en-US">
                        <a:solidFill>
                          <a:schemeClr val="bg1"/>
                        </a:solidFill>
                      </a:endParaRPr>
                    </a:p>
                  </a:txBody>
                  <a:tcPr anchor="ctr"/>
                </a:tc>
              </a:tr>
            </a:tbl>
          </a:graphicData>
        </a:graphic>
      </p:graphicFrame>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6" name="文本框 5"/>
          <p:cNvSpPr txBox="1"/>
          <p:nvPr/>
        </p:nvSpPr>
        <p:spPr>
          <a:xfrm>
            <a:off x="799465" y="2018030"/>
            <a:ext cx="10455275" cy="4661535"/>
          </a:xfrm>
          <a:prstGeom prst="rect">
            <a:avLst/>
          </a:prstGeom>
          <a:noFill/>
        </p:spPr>
        <p:txBody>
          <a:bodyPr wrap="square" rtlCol="0" anchor="t">
            <a:spAutoFit/>
          </a:bodyPr>
          <a:lstStyle/>
          <a:p>
            <a:pPr indent="0" algn="just" fontAlgn="auto">
              <a:lnSpc>
                <a:spcPct val="150000"/>
              </a:lnSpc>
            </a:pPr>
            <a:r>
              <a:rPr lang="zh-CN" altLang="en-US"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动态块链本身的数据结构</a:t>
            </a:r>
            <a:endParaRPr lang="zh-CN" altLang="en-US"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动态块链</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兼具点查和</a:t>
            </a:r>
            <a:r>
              <a:rPr lang="en-US" altLang="zh-CN"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scan</a:t>
            </a:r>
            <a:r>
              <a:rPr lang="zh-CN" altLang="en-US"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查询</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性能</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范围扫描性能好是通过牺牲空间利用率换来的，不过目录树场景容量不是问题</a:t>
            </a:r>
            <a:endPar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动态块链是没有</a:t>
            </a:r>
            <a:r>
              <a:rPr lang="en-US" altLang="zh-CN"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compaction</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，在</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load</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时性能更好，没有写放大。</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phatkv</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问题：</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phatkv</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中二级哈希表如何实现扩容？在进行硬盘聚合与深度聚合之后对二级哈希表的重新更新。</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https://zhuanlan.zhihu.com/p/714515240</a:t>
            </a:r>
            <a:endParaRPr lang="en-US" altLang="zh-CN">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499604"/>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385939"/>
            <a:ext cx="2146226" cy="607060"/>
          </a:xfrm>
          <a:prstGeom prst="rect">
            <a:avLst/>
          </a:prstGeom>
          <a:noFill/>
        </p:spPr>
        <p:txBody>
          <a:bodyPr wrap="square" rtlCol="0">
            <a:noAutofit/>
          </a:bodyPr>
          <a:lstStyle/>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对比基准</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graphicFrame>
        <p:nvGraphicFramePr>
          <p:cNvPr id="2" name="表格 1"/>
          <p:cNvGraphicFramePr/>
          <p:nvPr/>
        </p:nvGraphicFramePr>
        <p:xfrm>
          <a:off x="229218" y="1088108"/>
          <a:ext cx="11732928" cy="5667375"/>
        </p:xfrm>
        <a:graphic>
          <a:graphicData uri="http://schemas.openxmlformats.org/drawingml/2006/table">
            <a:tbl>
              <a:tblPr firstRow="1" bandRow="1">
                <a:tableStyleId>{5C22544A-7EE6-4342-B048-85BDC9FD1C3A}</a:tableStyleId>
              </a:tblPr>
              <a:tblGrid>
                <a:gridCol w="661038"/>
                <a:gridCol w="1550399"/>
                <a:gridCol w="1301672"/>
                <a:gridCol w="867782"/>
                <a:gridCol w="946123"/>
                <a:gridCol w="6405914"/>
              </a:tblGrid>
              <a:tr h="319477">
                <a:tc>
                  <a:txBody>
                    <a:bodyPr/>
                    <a:lstStyle/>
                    <a:p>
                      <a:pPr algn="l">
                        <a:buNone/>
                      </a:pPr>
                      <a:r>
                        <a:rPr lang="zh-CN" altLang="en-US" sz="1100" dirty="0">
                          <a:solidFill>
                            <a:schemeClr val="tx1"/>
                          </a:solidFill>
                        </a:rPr>
                        <a:t>序号</a:t>
                      </a:r>
                      <a:endParaRPr lang="zh-CN" altLang="en-US" sz="1100" dirty="0">
                        <a:solidFill>
                          <a:schemeClr val="tx1"/>
                        </a:solidFill>
                      </a:endParaRPr>
                    </a:p>
                  </a:txBody>
                  <a:tcPr anchor="ctr"/>
                </a:tc>
                <a:tc>
                  <a:txBody>
                    <a:bodyPr/>
                    <a:lstStyle/>
                    <a:p>
                      <a:pPr algn="l">
                        <a:buNone/>
                      </a:pPr>
                      <a:r>
                        <a:rPr lang="zh-CN" altLang="en-US" sz="1100" dirty="0">
                          <a:solidFill>
                            <a:schemeClr val="tx1"/>
                          </a:solidFill>
                        </a:rPr>
                        <a:t>存储引擎</a:t>
                      </a:r>
                      <a:endParaRPr lang="zh-CN" altLang="en-US" sz="1100" dirty="0">
                        <a:solidFill>
                          <a:schemeClr val="tx1"/>
                        </a:solidFill>
                      </a:endParaRPr>
                    </a:p>
                  </a:txBody>
                  <a:tcPr anchor="ctr"/>
                </a:tc>
                <a:tc>
                  <a:txBody>
                    <a:bodyPr/>
                    <a:lstStyle/>
                    <a:p>
                      <a:pPr algn="l">
                        <a:buNone/>
                      </a:pPr>
                      <a:r>
                        <a:rPr lang="zh-CN" altLang="en-US" sz="1100">
                          <a:solidFill>
                            <a:schemeClr val="tx1"/>
                          </a:solidFill>
                        </a:rPr>
                        <a:t>会议（期刊）名称</a:t>
                      </a:r>
                      <a:endParaRPr lang="zh-CN" altLang="en-US" sz="1100">
                        <a:solidFill>
                          <a:schemeClr val="tx1"/>
                        </a:solidFill>
                      </a:endParaRPr>
                    </a:p>
                  </a:txBody>
                  <a:tcPr anchor="ctr"/>
                </a:tc>
                <a:tc>
                  <a:txBody>
                    <a:bodyPr/>
                    <a:lstStyle/>
                    <a:p>
                      <a:pPr algn="l">
                        <a:buNone/>
                      </a:pPr>
                      <a:r>
                        <a:rPr lang="zh-CN" altLang="en-US" sz="1100">
                          <a:solidFill>
                            <a:schemeClr val="tx1"/>
                          </a:solidFill>
                        </a:rPr>
                        <a:t>发表时间</a:t>
                      </a:r>
                      <a:endParaRPr lang="zh-CN" altLang="en-US" sz="1100">
                        <a:solidFill>
                          <a:schemeClr val="tx1"/>
                        </a:solidFill>
                      </a:endParaRPr>
                    </a:p>
                  </a:txBody>
                  <a:tcPr anchor="ctr"/>
                </a:tc>
                <a:tc>
                  <a:txBody>
                    <a:bodyPr/>
                    <a:lstStyle/>
                    <a:p>
                      <a:pPr algn="l">
                        <a:buNone/>
                      </a:pPr>
                      <a:r>
                        <a:rPr lang="zh-CN" altLang="en-US" sz="1100" dirty="0">
                          <a:solidFill>
                            <a:schemeClr val="tx1"/>
                          </a:solidFill>
                        </a:rPr>
                        <a:t>等级</a:t>
                      </a:r>
                      <a:endParaRPr lang="zh-CN" altLang="en-US" sz="1100" dirty="0">
                        <a:solidFill>
                          <a:schemeClr val="tx1"/>
                        </a:solidFill>
                      </a:endParaRPr>
                    </a:p>
                  </a:txBody>
                  <a:tcPr anchor="ctr"/>
                </a:tc>
                <a:tc>
                  <a:txBody>
                    <a:bodyPr/>
                    <a:lstStyle/>
                    <a:p>
                      <a:pPr algn="l">
                        <a:buNone/>
                      </a:pPr>
                      <a:r>
                        <a:rPr lang="zh-CN" altLang="en-US" sz="900" dirty="0">
                          <a:solidFill>
                            <a:schemeClr val="tx1"/>
                          </a:solidFill>
                        </a:rPr>
                        <a:t>方法简介</a:t>
                      </a:r>
                      <a:endParaRPr lang="zh-CN" altLang="en-US" sz="900" dirty="0">
                        <a:solidFill>
                          <a:schemeClr val="tx1"/>
                        </a:solidFill>
                      </a:endParaRPr>
                    </a:p>
                  </a:txBody>
                  <a:tcPr anchor="ctr"/>
                </a:tc>
              </a:tr>
              <a:tr h="958432">
                <a:tc>
                  <a:txBody>
                    <a:bodyPr/>
                    <a:lstStyle/>
                    <a:p>
                      <a:pPr algn="l">
                        <a:buNone/>
                      </a:pPr>
                      <a:r>
                        <a:rPr lang="en-US" altLang="zh-CN" sz="1100" dirty="0">
                          <a:solidFill>
                            <a:schemeClr val="tx1"/>
                          </a:solidFill>
                        </a:rPr>
                        <a:t>1</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KDSep</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LSM-tree</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ICDE </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2024</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CCF-A</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会议</a:t>
                      </a:r>
                      <a:endPar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b="1" dirty="0">
                          <a:solidFill>
                            <a:schemeClr val="tx1"/>
                          </a:solidFill>
                        </a:rPr>
                        <a:t>提出了一个称为关键增量（</a:t>
                      </a:r>
                      <a:r>
                        <a:rPr lang="en-US" altLang="zh-CN" sz="1000" b="1" dirty="0">
                          <a:solidFill>
                            <a:schemeClr val="tx1"/>
                          </a:solidFill>
                        </a:rPr>
                        <a:t>KD</a:t>
                      </a:r>
                      <a:r>
                        <a:rPr lang="zh-CN" altLang="en-US" sz="1000" b="1" dirty="0">
                          <a:solidFill>
                            <a:schemeClr val="tx1"/>
                          </a:solidFill>
                        </a:rPr>
                        <a:t>）分离的概念，以在</a:t>
                      </a:r>
                      <a:r>
                        <a:rPr lang="en-US" altLang="zh-CN" sz="1000" b="1" dirty="0">
                          <a:solidFill>
                            <a:schemeClr val="tx1"/>
                          </a:solidFill>
                        </a:rPr>
                        <a:t>RMW</a:t>
                      </a:r>
                      <a:r>
                        <a:rPr lang="zh-CN" altLang="en-US" sz="1000" b="1" dirty="0">
                          <a:solidFill>
                            <a:schemeClr val="tx1"/>
                          </a:solidFill>
                        </a:rPr>
                        <a:t>密集型工作负载下支持</a:t>
                      </a:r>
                      <a:r>
                        <a:rPr lang="en-US" altLang="zh-CN" sz="1000" b="1" dirty="0">
                          <a:solidFill>
                            <a:schemeClr val="tx1"/>
                          </a:solidFill>
                        </a:rPr>
                        <a:t>LSM</a:t>
                      </a:r>
                      <a:r>
                        <a:rPr lang="zh-CN" altLang="en-US" sz="1000" b="1" dirty="0">
                          <a:solidFill>
                            <a:schemeClr val="tx1"/>
                          </a:solidFill>
                        </a:rPr>
                        <a:t>树键值存储中的高效读取和读</a:t>
                      </a:r>
                      <a:r>
                        <a:rPr lang="en-US" altLang="zh-CN" sz="1000" b="1" dirty="0">
                          <a:solidFill>
                            <a:schemeClr val="tx1"/>
                          </a:solidFill>
                        </a:rPr>
                        <a:t>-</a:t>
                      </a:r>
                      <a:r>
                        <a:rPr lang="zh-CN" altLang="en-US" sz="1000" b="1" dirty="0">
                          <a:solidFill>
                            <a:schemeClr val="tx1"/>
                          </a:solidFill>
                        </a:rPr>
                        <a:t>改</a:t>
                      </a:r>
                      <a:r>
                        <a:rPr lang="en-US" altLang="zh-CN" sz="1000" b="1" dirty="0">
                          <a:solidFill>
                            <a:schemeClr val="tx1"/>
                          </a:solidFill>
                        </a:rPr>
                        <a:t>-</a:t>
                      </a:r>
                      <a:r>
                        <a:rPr lang="zh-CN" altLang="en-US" sz="1000" b="1" dirty="0">
                          <a:solidFill>
                            <a:schemeClr val="tx1"/>
                          </a:solidFill>
                        </a:rPr>
                        <a:t>写（</a:t>
                      </a:r>
                      <a:r>
                        <a:rPr lang="en-US" altLang="zh-CN" sz="1000" b="1" dirty="0">
                          <a:solidFill>
                            <a:schemeClr val="tx1"/>
                          </a:solidFill>
                        </a:rPr>
                        <a:t>RMW</a:t>
                      </a:r>
                      <a:r>
                        <a:rPr lang="zh-CN" altLang="en-US" sz="1000" b="1" dirty="0">
                          <a:solidFill>
                            <a:schemeClr val="tx1"/>
                          </a:solidFill>
                        </a:rPr>
                        <a:t>）。</a:t>
                      </a:r>
                      <a:r>
                        <a:rPr lang="en-US" altLang="zh-CN" sz="1000" b="1" dirty="0">
                          <a:solidFill>
                            <a:schemeClr val="tx1"/>
                          </a:solidFill>
                        </a:rPr>
                        <a:t>KD</a:t>
                      </a:r>
                      <a:r>
                        <a:rPr lang="zh-CN" altLang="en-US" sz="1000" b="1" dirty="0">
                          <a:solidFill>
                            <a:schemeClr val="tx1"/>
                          </a:solidFill>
                        </a:rPr>
                        <a:t>分离旨在将增量存储在独立的存储区域中，并将增量分组到称为桶的存储单元中，从而使一个键的所有增量都保存在同一个桶中，并能够在后续读取中一起访问。为此，我们构建了</a:t>
                      </a:r>
                      <a:r>
                        <a:rPr lang="en-US" altLang="zh-CN" sz="1000" b="1" dirty="0">
                          <a:solidFill>
                            <a:schemeClr val="tx1"/>
                          </a:solidFill>
                        </a:rPr>
                        <a:t>KDSep</a:t>
                      </a:r>
                      <a:r>
                        <a:rPr lang="zh-CN" altLang="en-US" sz="1000" b="1" dirty="0">
                          <a:solidFill>
                            <a:schemeClr val="tx1"/>
                          </a:solidFill>
                        </a:rPr>
                        <a:t>，这是一个实现</a:t>
                      </a:r>
                      <a:r>
                        <a:rPr lang="en-US" altLang="zh-CN" sz="1000" b="1" dirty="0">
                          <a:solidFill>
                            <a:schemeClr val="tx1"/>
                          </a:solidFill>
                        </a:rPr>
                        <a:t>KD</a:t>
                      </a:r>
                      <a:r>
                        <a:rPr lang="zh-CN" altLang="en-US" sz="1000" b="1" dirty="0">
                          <a:solidFill>
                            <a:schemeClr val="tx1"/>
                          </a:solidFill>
                        </a:rPr>
                        <a:t>分离的中间件层，并将</a:t>
                      </a:r>
                      <a:r>
                        <a:rPr lang="en-US" altLang="zh-CN" sz="1000" b="1" dirty="0">
                          <a:solidFill>
                            <a:schemeClr val="tx1"/>
                          </a:solidFill>
                        </a:rPr>
                        <a:t>KDSep</a:t>
                      </a:r>
                      <a:r>
                        <a:rPr lang="zh-CN" altLang="en-US" sz="1000" b="1" dirty="0">
                          <a:solidFill>
                            <a:schemeClr val="tx1"/>
                          </a:solidFill>
                        </a:rPr>
                        <a:t>集成到最先进的</a:t>
                      </a:r>
                      <a:r>
                        <a:rPr lang="en-US" altLang="zh-CN" sz="1000" b="1" dirty="0">
                          <a:solidFill>
                            <a:schemeClr val="tx1"/>
                          </a:solidFill>
                        </a:rPr>
                        <a:t>LSM</a:t>
                      </a:r>
                      <a:r>
                        <a:rPr lang="zh-CN" altLang="en-US" sz="1000" b="1" dirty="0">
                          <a:solidFill>
                            <a:schemeClr val="tx1"/>
                          </a:solidFill>
                        </a:rPr>
                        <a:t>树键值存储中（例如</a:t>
                      </a:r>
                      <a:r>
                        <a:rPr lang="en-US" altLang="zh-CN" sz="1000" b="1" dirty="0">
                          <a:solidFill>
                            <a:schemeClr val="tx1"/>
                          </a:solidFill>
                        </a:rPr>
                        <a:t>RocksDB</a:t>
                      </a:r>
                      <a:r>
                        <a:rPr lang="zh-CN" altLang="en-US" sz="1000" b="1" dirty="0">
                          <a:solidFill>
                            <a:schemeClr val="tx1"/>
                          </a:solidFill>
                        </a:rPr>
                        <a:t>和</a:t>
                      </a:r>
                      <a:r>
                        <a:rPr lang="en-US" altLang="zh-CN" sz="1000" b="1" dirty="0">
                          <a:solidFill>
                            <a:schemeClr val="tx1"/>
                          </a:solidFill>
                        </a:rPr>
                        <a:t>BlobDB</a:t>
                      </a:r>
                      <a:r>
                        <a:rPr lang="zh-CN" altLang="en-US" sz="1000" b="1" dirty="0">
                          <a:solidFill>
                            <a:schemeClr val="tx1"/>
                          </a:solidFill>
                        </a:rPr>
                        <a:t>）。</a:t>
                      </a:r>
                      <a:endParaRPr lang="zh-CN" altLang="en-US" sz="1000" b="1" dirty="0">
                        <a:solidFill>
                          <a:schemeClr val="tx1"/>
                        </a:solidFill>
                      </a:endParaRPr>
                    </a:p>
                  </a:txBody>
                  <a:tcPr anchor="ctr"/>
                </a:tc>
              </a:tr>
              <a:tr h="319477">
                <a:tc>
                  <a:txBody>
                    <a:bodyPr/>
                    <a:lstStyle/>
                    <a:p>
                      <a:pPr algn="l">
                        <a:buNone/>
                      </a:pPr>
                      <a:r>
                        <a:rPr lang="en-US" altLang="zh-CN" sz="1100" dirty="0">
                          <a:solidFill>
                            <a:schemeClr val="tx1"/>
                          </a:solidFill>
                        </a:rPr>
                        <a:t>2</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PhatKV</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（哈希索引）</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MSST</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2024</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CCF-B</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会议</a:t>
                      </a:r>
                      <a:endParaRPr lang="zh-CN" altLang="en-US" sz="1100" dirty="0">
                        <a:solidFill>
                          <a:schemeClr val="tx1"/>
                        </a:solidFill>
                      </a:endParaRPr>
                    </a:p>
                  </a:txBody>
                  <a:tcPr anchor="ctr"/>
                </a:tc>
                <a:tc>
                  <a:txBody>
                    <a:bodyPr/>
                    <a:lstStyle/>
                    <a:p>
                      <a:pPr algn="l">
                        <a:buNone/>
                      </a:pPr>
                      <a:r>
                        <a:rPr lang="en-US" altLang="zh-CN" sz="900" b="1" dirty="0">
                          <a:solidFill>
                            <a:schemeClr val="tx1"/>
                          </a:solidFill>
                        </a:rPr>
                        <a:t>-</a:t>
                      </a:r>
                      <a:endParaRPr lang="zh-CN" altLang="en-US" sz="900" b="1" dirty="0">
                        <a:solidFill>
                          <a:schemeClr val="tx1"/>
                        </a:solidFill>
                      </a:endParaRPr>
                    </a:p>
                  </a:txBody>
                  <a:tcPr anchor="ctr"/>
                </a:tc>
              </a:tr>
              <a:tr h="1025525">
                <a:tc>
                  <a:txBody>
                    <a:bodyPr/>
                    <a:lstStyle/>
                    <a:p>
                      <a:pPr algn="l">
                        <a:buNone/>
                      </a:pPr>
                      <a:r>
                        <a:rPr lang="en-US" altLang="zh-CN" sz="1100" dirty="0">
                          <a:solidFill>
                            <a:schemeClr val="tx1"/>
                          </a:solidFill>
                        </a:rPr>
                        <a:t>3</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HyperDB</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ICPP</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2024</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CCF-B</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会议</a:t>
                      </a:r>
                      <a:endParaRPr lang="zh-CN" altLang="en-US" sz="1100" dirty="0">
                        <a:solidFill>
                          <a:schemeClr val="tx1"/>
                        </a:solidFill>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rPr>
                        <a:t>提出了</a:t>
                      </a:r>
                      <a:r>
                        <a:rPr lang="en-US" altLang="zh-CN" sz="1200" b="1" dirty="0">
                          <a:solidFill>
                            <a:schemeClr val="tx1"/>
                          </a:solidFill>
                        </a:rPr>
                        <a:t> HyperDB</a:t>
                      </a:r>
                      <a:r>
                        <a:rPr lang="zh-CN" altLang="en-US" sz="1200" b="1" dirty="0">
                          <a:solidFill>
                            <a:schemeClr val="tx1"/>
                          </a:solidFill>
                        </a:rPr>
                        <a:t>，一种新型混合键值存储系统，旨在通过在不同介质上部署定制的数据结构来提升两层存储的整体性能。具体来说，</a:t>
                      </a:r>
                      <a:r>
                        <a:rPr lang="en-US" altLang="zh-CN" sz="1200" b="1" dirty="0">
                          <a:solidFill>
                            <a:schemeClr val="tx1"/>
                          </a:solidFill>
                        </a:rPr>
                        <a:t>HyperDB </a:t>
                      </a:r>
                      <a:r>
                        <a:rPr lang="zh-CN" altLang="en-US" sz="1200" b="1" dirty="0">
                          <a:solidFill>
                            <a:schemeClr val="tx1"/>
                          </a:solidFill>
                        </a:rPr>
                        <a:t>为</a:t>
                      </a:r>
                      <a:r>
                        <a:rPr lang="en-US" altLang="zh-CN" sz="1200" b="1" dirty="0">
                          <a:solidFill>
                            <a:schemeClr val="tx1"/>
                          </a:solidFill>
                        </a:rPr>
                        <a:t> NVMe SSD </a:t>
                      </a:r>
                      <a:r>
                        <a:rPr lang="zh-CN" altLang="en-US" sz="1200" b="1" dirty="0">
                          <a:solidFill>
                            <a:schemeClr val="tx1"/>
                          </a:solidFill>
                        </a:rPr>
                        <a:t>设计了基于区域的数据布局，以减少迁移开销，同时在</a:t>
                      </a:r>
                      <a:r>
                        <a:rPr lang="en-US" altLang="zh-CN" sz="1200" b="1" dirty="0">
                          <a:solidFill>
                            <a:schemeClr val="tx1"/>
                          </a:solidFill>
                        </a:rPr>
                        <a:t> SATA </a:t>
                      </a:r>
                      <a:r>
                        <a:rPr lang="zh-CN" altLang="en-US" sz="1200" b="1" dirty="0">
                          <a:solidFill>
                            <a:schemeClr val="tx1"/>
                          </a:solidFill>
                        </a:rPr>
                        <a:t>存储层实现了半排序表，以最小化合并开销。此外，我们提出了一种块粒度级别的预防性压缩方法，以进一步减轻后台压缩引起的资源消耗。</a:t>
                      </a:r>
                      <a:endParaRPr lang="zh-CN" altLang="en-US" sz="1200" b="1" dirty="0">
                        <a:solidFill>
                          <a:schemeClr val="tx1"/>
                        </a:solidFill>
                      </a:endParaRPr>
                    </a:p>
                  </a:txBody>
                  <a:tcPr anchor="ctr"/>
                </a:tc>
              </a:tr>
              <a:tr h="842465">
                <a:tc>
                  <a:txBody>
                    <a:bodyPr/>
                    <a:lstStyle/>
                    <a:p>
                      <a:pPr algn="l">
                        <a:buNone/>
                      </a:pPr>
                      <a:r>
                        <a:rPr lang="en-US" altLang="zh-CN" sz="1100" dirty="0">
                          <a:solidFill>
                            <a:schemeClr val="tx1"/>
                          </a:solidFill>
                        </a:rPr>
                        <a:t>4</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TridentKV</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LSM-tree</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IEEE TPDS</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2021</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indent="0" algn="l" fontAlgn="auto">
                        <a:lnSpc>
                          <a:spcPct val="150000"/>
                        </a:lnSpc>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CCF-A</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期刊</a:t>
                      </a:r>
                      <a:endParaRPr lang="zh-CN" altLang="en-US" sz="1100" dirty="0">
                        <a:solidFill>
                          <a:schemeClr val="tx1"/>
                        </a:solidFill>
                      </a:endParaRPr>
                    </a:p>
                  </a:txBody>
                  <a:tcPr anchor="ctr"/>
                </a:tc>
                <a:tc>
                  <a:txBody>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100" b="1" dirty="0">
                          <a:solidFill>
                            <a:schemeClr val="tx1"/>
                          </a:solidFill>
                        </a:rPr>
                        <a:t>提出了</a:t>
                      </a:r>
                      <a:r>
                        <a:rPr lang="en-US" altLang="zh-CN" sz="1100" b="1" dirty="0">
                          <a:solidFill>
                            <a:schemeClr val="tx1"/>
                          </a:solidFill>
                        </a:rPr>
                        <a:t> TridentKV</a:t>
                      </a:r>
                      <a:r>
                        <a:rPr lang="zh-CN" altLang="en-US" sz="1100" b="1" dirty="0">
                          <a:solidFill>
                            <a:schemeClr val="tx1"/>
                          </a:solidFill>
                        </a:rPr>
                        <a:t>，以提高键值存储的读取性能。首先设计了一种自适应学习索引结构，以加快文件索引速度。同时，提出了一种空间高效的分区策略，以解决删除后读取（</a:t>
                      </a:r>
                      <a:r>
                        <a:rPr lang="en-US" altLang="zh-CN" sz="1100" b="1" dirty="0">
                          <a:solidFill>
                            <a:schemeClr val="tx1"/>
                          </a:solidFill>
                        </a:rPr>
                        <a:t>Read-After-Delete</a:t>
                      </a:r>
                      <a:r>
                        <a:rPr lang="zh-CN" altLang="en-US" sz="1100" b="1" dirty="0">
                          <a:solidFill>
                            <a:schemeClr val="tx1"/>
                          </a:solidFill>
                        </a:rPr>
                        <a:t>）问题。此外，还采用了异步读取设计，并支持</a:t>
                      </a:r>
                      <a:r>
                        <a:rPr lang="en-US" altLang="zh-CN" sz="1100" b="1" dirty="0">
                          <a:solidFill>
                            <a:schemeClr val="tx1"/>
                          </a:solidFill>
                        </a:rPr>
                        <a:t> SPDK</a:t>
                      </a:r>
                      <a:r>
                        <a:rPr lang="zh-CN" altLang="en-US" sz="1100" b="1" dirty="0">
                          <a:solidFill>
                            <a:schemeClr val="tx1"/>
                          </a:solidFill>
                        </a:rPr>
                        <a:t>，以实现高并发和低延迟。</a:t>
                      </a:r>
                      <a:endParaRPr lang="zh-CN" altLang="en-US" sz="1100" b="1" dirty="0">
                        <a:solidFill>
                          <a:schemeClr val="tx1"/>
                        </a:solidFill>
                      </a:endParaRPr>
                    </a:p>
                  </a:txBody>
                  <a:tcPr anchor="ctr"/>
                </a:tc>
              </a:tr>
              <a:tr h="958432">
                <a:tc>
                  <a:txBody>
                    <a:bodyPr/>
                    <a:lstStyle/>
                    <a:p>
                      <a:pPr algn="l">
                        <a:buNone/>
                      </a:pPr>
                      <a:r>
                        <a:rPr lang="en-US" altLang="zh-CN" sz="1100" dirty="0">
                          <a:solidFill>
                            <a:schemeClr val="tx1"/>
                          </a:solidFill>
                        </a:rPr>
                        <a:t>5</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ArkDB</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Bw</a:t>
                      </a: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-tree</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SIGMOD</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2021</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CCF-A</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会议</a:t>
                      </a:r>
                      <a:endParaRPr lang="zh-CN" altLang="en-US" sz="1100" dirty="0">
                        <a:solidFill>
                          <a:schemeClr val="tx1"/>
                        </a:solidFill>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rPr>
                        <a:t>介绍了</a:t>
                      </a:r>
                      <a:r>
                        <a:rPr lang="en-US" altLang="zh-CN" sz="1200" b="1" dirty="0">
                          <a:solidFill>
                            <a:schemeClr val="tx1"/>
                          </a:solidFill>
                        </a:rPr>
                        <a:t> ArkDB</a:t>
                      </a:r>
                      <a:r>
                        <a:rPr lang="zh-CN" altLang="en-US" sz="1200" b="1" dirty="0">
                          <a:solidFill>
                            <a:schemeClr val="tx1"/>
                          </a:solidFill>
                        </a:rPr>
                        <a:t>，一种键值引擎，旨在通过结合</a:t>
                      </a:r>
                      <a:r>
                        <a:rPr lang="en-US" altLang="zh-CN" sz="1200" b="1" dirty="0">
                          <a:solidFill>
                            <a:schemeClr val="tx1"/>
                          </a:solidFill>
                        </a:rPr>
                        <a:t> LSM </a:t>
                      </a:r>
                      <a:r>
                        <a:rPr lang="zh-CN" altLang="en-US" sz="1200" b="1" dirty="0">
                          <a:solidFill>
                            <a:schemeClr val="tx1"/>
                          </a:solidFill>
                        </a:rPr>
                        <a:t>树和</a:t>
                      </a:r>
                      <a:r>
                        <a:rPr lang="en-US" altLang="zh-CN" sz="1200" b="1" dirty="0">
                          <a:solidFill>
                            <a:schemeClr val="tx1"/>
                          </a:solidFill>
                        </a:rPr>
                        <a:t> Bw </a:t>
                      </a:r>
                      <a:r>
                        <a:rPr lang="zh-CN" altLang="en-US" sz="1200" b="1" dirty="0">
                          <a:solidFill>
                            <a:schemeClr val="tx1"/>
                          </a:solidFill>
                        </a:rPr>
                        <a:t>树的优势，并利用硬件技术的进步来应对这些挑战。</a:t>
                      </a:r>
                      <a:r>
                        <a:rPr lang="en-US" altLang="zh-CN" sz="1200" b="1" dirty="0">
                          <a:solidFill>
                            <a:schemeClr val="tx1"/>
                          </a:solidFill>
                        </a:rPr>
                        <a:t>ArkDB </a:t>
                      </a:r>
                      <a:r>
                        <a:rPr lang="zh-CN" altLang="en-US" sz="1200" b="1" dirty="0">
                          <a:solidFill>
                            <a:schemeClr val="tx1"/>
                          </a:solidFill>
                        </a:rPr>
                        <a:t>构建在</a:t>
                      </a:r>
                      <a:r>
                        <a:rPr lang="en-US" altLang="zh-CN" sz="1200" b="1" dirty="0">
                          <a:solidFill>
                            <a:schemeClr val="tx1"/>
                          </a:solidFill>
                        </a:rPr>
                        <a:t> Pangu</a:t>
                      </a:r>
                      <a:r>
                        <a:rPr lang="zh-CN" altLang="en-US" sz="1200" b="1" dirty="0">
                          <a:solidFill>
                            <a:schemeClr val="tx1"/>
                          </a:solidFill>
                        </a:rPr>
                        <a:t>（一种仅追加分布式文件系统）之上，其创新包括可缩减的页面映射表、为了快速恢复而明确分离的系统和用户状态、写放大减少、有效的垃圾回收以及轻量级的分区拆分和合并。</a:t>
                      </a:r>
                      <a:endParaRPr lang="zh-CN" altLang="en-US" sz="1200" b="1" dirty="0">
                        <a:solidFill>
                          <a:schemeClr val="tx1"/>
                        </a:solidFill>
                      </a:endParaRPr>
                    </a:p>
                  </a:txBody>
                  <a:tcPr anchor="ctr"/>
                </a:tc>
              </a:tr>
              <a:tr h="789297">
                <a:tc>
                  <a:txBody>
                    <a:bodyPr/>
                    <a:lstStyle/>
                    <a:p>
                      <a:pPr algn="l">
                        <a:buNone/>
                      </a:pPr>
                      <a:r>
                        <a:rPr lang="en-US" altLang="zh-CN" sz="1100" dirty="0">
                          <a:solidFill>
                            <a:schemeClr val="tx1"/>
                          </a:solidFill>
                        </a:rPr>
                        <a:t>6</a:t>
                      </a:r>
                      <a:endParaRPr lang="zh-CN" altLang="en-US" sz="1100" dirty="0">
                        <a:solidFill>
                          <a:schemeClr val="tx1"/>
                        </a:solidFill>
                      </a:endParaRPr>
                    </a:p>
                  </a:txBody>
                  <a:tcPr anchor="ctr"/>
                </a:tc>
                <a:tc>
                  <a:txBody>
                    <a:bodyPr/>
                    <a:lstStyle/>
                    <a:p>
                      <a:pPr algn="l">
                        <a:buNone/>
                      </a:pPr>
                      <a:r>
                        <a:rPr lang="en-US" altLang="zh-CN" sz="1100" b="1" dirty="0" err="1">
                          <a:solidFill>
                            <a:schemeClr val="tx1"/>
                          </a:solidFill>
                          <a:latin typeface="微软雅黑" panose="020B0503020204020204" charset="-122"/>
                          <a:ea typeface="微软雅黑" panose="020B0503020204020204" charset="-122"/>
                          <a:cs typeface="微软雅黑" panose="020B0503020204020204" charset="-122"/>
                          <a:sym typeface="+mn-ea"/>
                        </a:rPr>
                        <a:t>KVell</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SOSP</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2019</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年</a:t>
                      </a:r>
                      <a:endParaRPr lang="zh-CN" altLang="en-US" sz="1100" dirty="0">
                        <a:solidFill>
                          <a:schemeClr val="tx1"/>
                        </a:solidFill>
                      </a:endParaRPr>
                    </a:p>
                  </a:txBody>
                  <a:tcPr anchor="ctr"/>
                </a:tc>
                <a:tc>
                  <a:txBody>
                    <a:bodyPr/>
                    <a:lstStyle/>
                    <a:p>
                      <a:pPr algn="l">
                        <a:buNone/>
                      </a:pPr>
                      <a:r>
                        <a:rPr lang="en-US" altLang="zh-CN" sz="1100" b="1" dirty="0">
                          <a:solidFill>
                            <a:schemeClr val="tx1"/>
                          </a:solidFill>
                          <a:latin typeface="微软雅黑" panose="020B0503020204020204" charset="-122"/>
                          <a:ea typeface="微软雅黑" panose="020B0503020204020204" charset="-122"/>
                          <a:cs typeface="微软雅黑" panose="020B0503020204020204" charset="-122"/>
                          <a:sym typeface="+mn-ea"/>
                        </a:rPr>
                        <a:t>CCF-A</a:t>
                      </a:r>
                      <a:r>
                        <a:rPr lang="zh-CN" altLang="en-US" sz="1100" b="1" dirty="0">
                          <a:solidFill>
                            <a:schemeClr val="tx1"/>
                          </a:solidFill>
                          <a:latin typeface="微软雅黑" panose="020B0503020204020204" charset="-122"/>
                          <a:ea typeface="微软雅黑" panose="020B0503020204020204" charset="-122"/>
                          <a:cs typeface="微软雅黑" panose="020B0503020204020204" charset="-122"/>
                          <a:sym typeface="+mn-ea"/>
                        </a:rPr>
                        <a:t>会议</a:t>
                      </a:r>
                      <a:endParaRPr lang="zh-CN" altLang="en-US" sz="1100" dirty="0">
                        <a:solidFill>
                          <a:schemeClr val="tx1"/>
                        </a:solidFill>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b="1" dirty="0">
                          <a:solidFill>
                            <a:schemeClr val="tx1"/>
                          </a:solidFill>
                        </a:rPr>
                        <a:t>提出了一种新的持久化</a:t>
                      </a:r>
                      <a:r>
                        <a:rPr lang="en-US" altLang="zh-CN" sz="1000" b="1" dirty="0">
                          <a:solidFill>
                            <a:schemeClr val="tx1"/>
                          </a:solidFill>
                        </a:rPr>
                        <a:t> KV </a:t>
                      </a:r>
                      <a:r>
                        <a:rPr lang="zh-CN" altLang="en-US" sz="1000" b="1" dirty="0">
                          <a:solidFill>
                            <a:schemeClr val="tx1"/>
                          </a:solidFill>
                        </a:rPr>
                        <a:t>设计。与早期设计不同，这种设计不尝试顺序访问，并且数据存储在磁盘上时不会被排序。采用了共享无设计理念以避免同步开销。结合设备访问批处理，这些设计决策使读写性能接近设备带宽。最后，在内存中维持一个低成本的部分排序可以提供足够的扫描性能。</a:t>
                      </a:r>
                      <a:endParaRPr lang="zh-CN" altLang="en-US" sz="1000" b="1" dirty="0">
                        <a:solidFill>
                          <a:schemeClr val="tx1"/>
                        </a:solidFill>
                      </a:endParaRPr>
                    </a:p>
                  </a:txBody>
                  <a:tcPr anchor="ctr"/>
                </a:tc>
              </a:tr>
            </a:tbl>
          </a:graphicData>
        </a:graphic>
      </p:graphicFrame>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拷贝"/>
          <p:cNvPicPr>
            <a:picLocks noChangeAspect="1"/>
          </p:cNvPicPr>
          <p:nvPr/>
        </p:nvPicPr>
        <p:blipFill>
          <a:blip r:embed="rId1"/>
          <a:srcRect l="8193" r="8757" b="7375"/>
          <a:stretch>
            <a:fillRect/>
          </a:stretch>
        </p:blipFill>
        <p:spPr>
          <a:xfrm>
            <a:off x="0" y="-635"/>
            <a:ext cx="12242800" cy="6858635"/>
          </a:xfrm>
          <a:prstGeom prst="rect">
            <a:avLst/>
          </a:prstGeom>
        </p:spPr>
      </p:pic>
      <p:sp>
        <p:nvSpPr>
          <p:cNvPr id="11" name="矩形 10"/>
          <p:cNvSpPr/>
          <p:nvPr/>
        </p:nvSpPr>
        <p:spPr>
          <a:xfrm>
            <a:off x="-1" y="3397402"/>
            <a:ext cx="12188825" cy="1168096"/>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endParaRPr lang="zh-CN" altLang="en-US" sz="2485"/>
          </a:p>
        </p:txBody>
      </p:sp>
      <p:pic>
        <p:nvPicPr>
          <p:cNvPr id="1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1" y="2899433"/>
            <a:ext cx="12188825" cy="4979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565498"/>
            <a:ext cx="12188825" cy="4979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p:cNvSpPr txBox="1"/>
          <p:nvPr/>
        </p:nvSpPr>
        <p:spPr>
          <a:xfrm>
            <a:off x="3619037" y="3468622"/>
            <a:ext cx="4887300" cy="994888"/>
          </a:xfrm>
          <a:prstGeom prst="rect">
            <a:avLst/>
          </a:prstGeom>
          <a:noFill/>
        </p:spPr>
        <p:txBody>
          <a:bodyPr wrap="none" rtlCol="0">
            <a:spAutoFit/>
          </a:bodyPr>
          <a:lstStyle/>
          <a:p>
            <a:r>
              <a:rPr lang="en-US" altLang="zh-CN" sz="5865" b="1" dirty="0">
                <a:solidFill>
                  <a:srgbClr val="0A4776"/>
                </a:solidFill>
                <a:latin typeface="微软雅黑" panose="020B0503020204020204" charset="-122"/>
                <a:ea typeface="微软雅黑" panose="020B0503020204020204" charset="-122"/>
              </a:rPr>
              <a:t>THANK YOU</a:t>
            </a:r>
            <a:endParaRPr lang="zh-CN" altLang="en-US" sz="5865" b="1" dirty="0">
              <a:solidFill>
                <a:srgbClr val="0A4776"/>
              </a:solidFill>
              <a:latin typeface="微软雅黑" panose="020B0503020204020204" charset="-122"/>
              <a:ea typeface="微软雅黑" panose="020B0503020204020204" charset="-122"/>
            </a:endParaRPr>
          </a:p>
        </p:txBody>
      </p:sp>
      <p:pic>
        <p:nvPicPr>
          <p:cNvPr id="5" name="图片 4" descr="微信图片_20240315111636"/>
          <p:cNvPicPr>
            <a:picLocks noChangeAspect="1"/>
          </p:cNvPicPr>
          <p:nvPr/>
        </p:nvPicPr>
        <p:blipFill>
          <a:blip r:embed="rId3"/>
          <a:stretch>
            <a:fillRect/>
          </a:stretch>
        </p:blipFill>
        <p:spPr>
          <a:xfrm>
            <a:off x="95250" y="2284095"/>
            <a:ext cx="11975465" cy="120078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par>
                                <p:cTn id="12" presetID="16" presetClass="entr" presetSubtype="21"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a:t>
            </a: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sym typeface="+mn-ea"/>
              </a:rPr>
              <a:t>写过程 </a:t>
            </a: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6" name="文本框 5"/>
          <p:cNvSpPr txBox="1"/>
          <p:nvPr/>
        </p:nvSpPr>
        <p:spPr>
          <a:xfrm>
            <a:off x="348615" y="1739900"/>
            <a:ext cx="3942080" cy="4742815"/>
          </a:xfrm>
          <a:prstGeom prst="rect">
            <a:avLst/>
          </a:prstGeom>
          <a:noFill/>
        </p:spPr>
        <p:txBody>
          <a:bodyPr wrap="square" rtlCol="0" anchor="t">
            <a:spAutoFit/>
          </a:bodyPr>
          <a:lstStyle/>
          <a:p>
            <a:pPr indent="0" algn="just" fontAlgn="auto">
              <a:lnSpc>
                <a:spcPct val="120000"/>
              </a:lnSpc>
            </a:pPr>
            <a:r>
              <a:rPr lang="zh-CN" altLang="en-US"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zh-CN" altLang="en-US"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写 WAL (顺序追加)</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一级哈希表查找目录</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(dir_id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DirEntry)</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定位块链尾节点</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(ChunkNode)</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分配</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slot (remaining_offset - 256B)</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写入</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256B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元数据记录</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带</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record_ts)</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更新二级哈希表</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(file_map: filename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FileLocation)</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若尾块满</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分配新块</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新</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ChunkNode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加入链尾</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写入完成，返回成功</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4450715" y="1739900"/>
            <a:ext cx="4024630" cy="4939030"/>
          </a:xfrm>
          <a:prstGeom prst="rect">
            <a:avLst/>
          </a:prstGeom>
          <a:noFill/>
        </p:spPr>
        <p:txBody>
          <a:bodyPr wrap="square" rtlCol="0" anchor="t">
            <a:spAutoFit/>
          </a:bodyPr>
          <a:lstStyle/>
          <a:p>
            <a:pPr indent="0" algn="just" fontAlgn="auto">
              <a:lnSpc>
                <a:spcPct val="150000"/>
              </a:lnSpc>
            </a:pPr>
            <a:r>
              <a:rPr lang="en-US" altLang="zh-CN"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endParaRPr lang="en-US" altLang="en-US"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写入 WAL (一致性日志)</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插入内存聚合缓冲区 (按 pinode 聚合)</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检查 pinode 对应 skiplist → 累积条目</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(若达到阈值) 触发后台聚合线程</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构建 Aggregation Block (4KB 对齐)</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提交 io_uring 异步写入 SSD</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更新 f-hash (fname-hash → 物理地址)</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检查 scattered blocks 数量 → (若超阈) 触发 Disk Aggregation</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检查无效条目比例 → (若超阈) 触发 Deep Aggregation</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00000"/>
              </a:lnSpc>
              <a:buClrTx/>
              <a:buSzTx/>
              <a:buFontTx/>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写入完成，返回成功</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765540" y="1739900"/>
            <a:ext cx="3079750" cy="4615815"/>
          </a:xfrm>
          <a:prstGeom prst="rect">
            <a:avLst/>
          </a:prstGeom>
          <a:noFill/>
        </p:spPr>
        <p:txBody>
          <a:bodyPr wrap="square" rtlCol="0" anchor="t">
            <a:spAutoFit/>
          </a:bodyPr>
          <a:lstStyle/>
          <a:p>
            <a:pPr indent="0" fontAlgn="auto">
              <a:lnSpc>
                <a:spcPct val="150000"/>
              </a:lnSpc>
            </a:pPr>
            <a:r>
              <a:rPr lang="en-US" altLang="zh-CN" sz="1400" b="1">
                <a:solidFill>
                  <a:schemeClr val="bg1"/>
                </a:solidFill>
                <a:highlight>
                  <a:srgbClr val="000000"/>
                </a:highlight>
              </a:rPr>
              <a:t>LSM-Tree </a:t>
            </a:r>
            <a:endParaRPr lang="en-US" altLang="en-US" sz="1400" b="1">
              <a:solidFill>
                <a:schemeClr val="bg1"/>
              </a:solidFill>
              <a:highlight>
                <a:srgbClr val="000000"/>
              </a:highlight>
            </a:endParaRPr>
          </a:p>
          <a:p>
            <a:pPr indent="0" fontAlgn="auto">
              <a:lnSpc>
                <a:spcPct val="150000"/>
              </a:lnSpc>
            </a:pPr>
            <a:r>
              <a:rPr lang="zh-CN" altLang="en-US" sz="1400">
                <a:solidFill>
                  <a:schemeClr val="bg1"/>
                </a:solidFill>
              </a:rPr>
              <a:t>写入</a:t>
            </a:r>
            <a:r>
              <a:rPr lang="en-US" altLang="zh-CN" sz="1400">
                <a:solidFill>
                  <a:schemeClr val="bg1"/>
                </a:solidFill>
              </a:rPr>
              <a:t> WAL</a:t>
            </a:r>
            <a:endParaRPr lang="en-US" altLang="zh-CN" sz="1400">
              <a:solidFill>
                <a:schemeClr val="bg1"/>
              </a:solidFill>
            </a:endParaRPr>
          </a:p>
          <a:p>
            <a:pPr indent="0" fontAlgn="auto">
              <a:lnSpc>
                <a:spcPct val="150000"/>
              </a:lnSpc>
            </a:pPr>
            <a:r>
              <a:rPr lang="en-US" altLang="zh-CN" sz="1400">
                <a:solidFill>
                  <a:schemeClr val="bg1"/>
                </a:solidFill>
              </a:rPr>
              <a:t>   </a:t>
            </a:r>
            <a:r>
              <a:rPr lang="en-US" altLang="en-US" sz="1400">
                <a:solidFill>
                  <a:schemeClr val="bg1"/>
                </a:solidFill>
              </a:rPr>
              <a:t>↓</a:t>
            </a:r>
            <a:endParaRPr lang="en-US" altLang="en-US" sz="1400">
              <a:solidFill>
                <a:schemeClr val="bg1"/>
              </a:solidFill>
            </a:endParaRPr>
          </a:p>
          <a:p>
            <a:pPr indent="0" fontAlgn="auto">
              <a:lnSpc>
                <a:spcPct val="150000"/>
              </a:lnSpc>
            </a:pPr>
            <a:r>
              <a:rPr lang="zh-CN" altLang="en-US" sz="1400">
                <a:solidFill>
                  <a:schemeClr val="bg1"/>
                </a:solidFill>
              </a:rPr>
              <a:t>写入</a:t>
            </a:r>
            <a:r>
              <a:rPr lang="en-US" altLang="zh-CN" sz="1400">
                <a:solidFill>
                  <a:schemeClr val="bg1"/>
                </a:solidFill>
              </a:rPr>
              <a:t> MemTable (skiplist)</a:t>
            </a:r>
            <a:endParaRPr lang="en-US" altLang="zh-CN" sz="1400">
              <a:solidFill>
                <a:schemeClr val="bg1"/>
              </a:solidFill>
            </a:endParaRPr>
          </a:p>
          <a:p>
            <a:pPr indent="0" fontAlgn="auto">
              <a:lnSpc>
                <a:spcPct val="150000"/>
              </a:lnSpc>
            </a:pPr>
            <a:r>
              <a:rPr lang="en-US" altLang="zh-CN" sz="1400">
                <a:solidFill>
                  <a:schemeClr val="bg1"/>
                </a:solidFill>
              </a:rPr>
              <a:t>   </a:t>
            </a:r>
            <a:r>
              <a:rPr lang="en-US" altLang="en-US" sz="1400">
                <a:solidFill>
                  <a:schemeClr val="bg1"/>
                </a:solidFill>
              </a:rPr>
              <a:t>↓</a:t>
            </a:r>
            <a:endParaRPr lang="en-US" altLang="en-US" sz="1400">
              <a:solidFill>
                <a:schemeClr val="bg1"/>
              </a:solidFill>
            </a:endParaRPr>
          </a:p>
          <a:p>
            <a:pPr indent="0" fontAlgn="auto">
              <a:lnSpc>
                <a:spcPct val="150000"/>
              </a:lnSpc>
            </a:pPr>
            <a:r>
              <a:rPr lang="en-US" altLang="zh-CN" sz="1400">
                <a:solidFill>
                  <a:schemeClr val="bg1"/>
                </a:solidFill>
              </a:rPr>
              <a:t>MemTable </a:t>
            </a:r>
            <a:r>
              <a:rPr lang="zh-CN" altLang="en-US" sz="1400">
                <a:solidFill>
                  <a:schemeClr val="bg1"/>
                </a:solidFill>
              </a:rPr>
              <a:t>满</a:t>
            </a:r>
            <a:r>
              <a:rPr lang="en-US" altLang="zh-CN" sz="1400">
                <a:solidFill>
                  <a:schemeClr val="bg1"/>
                </a:solidFill>
              </a:rPr>
              <a:t> </a:t>
            </a:r>
            <a:r>
              <a:rPr lang="en-US" altLang="en-US" sz="1400">
                <a:solidFill>
                  <a:schemeClr val="bg1"/>
                </a:solidFill>
              </a:rPr>
              <a:t>→</a:t>
            </a:r>
            <a:r>
              <a:rPr lang="en-US" altLang="zh-CN" sz="1400">
                <a:solidFill>
                  <a:schemeClr val="bg1"/>
                </a:solidFill>
              </a:rPr>
              <a:t> flush </a:t>
            </a:r>
            <a:r>
              <a:rPr lang="zh-CN" altLang="en-US" sz="1400">
                <a:solidFill>
                  <a:schemeClr val="bg1"/>
                </a:solidFill>
              </a:rPr>
              <a:t>成</a:t>
            </a:r>
            <a:r>
              <a:rPr lang="en-US" altLang="zh-CN" sz="1400">
                <a:solidFill>
                  <a:schemeClr val="bg1"/>
                </a:solidFill>
              </a:rPr>
              <a:t> SSTable (</a:t>
            </a:r>
            <a:r>
              <a:rPr lang="zh-CN" altLang="en-US" sz="1400">
                <a:solidFill>
                  <a:schemeClr val="bg1"/>
                </a:solidFill>
              </a:rPr>
              <a:t>顺序写入</a:t>
            </a:r>
            <a:r>
              <a:rPr lang="en-US" altLang="zh-CN" sz="1400">
                <a:solidFill>
                  <a:schemeClr val="bg1"/>
                </a:solidFill>
              </a:rPr>
              <a:t>)</a:t>
            </a:r>
            <a:endParaRPr lang="en-US" altLang="zh-CN" sz="1400">
              <a:solidFill>
                <a:schemeClr val="bg1"/>
              </a:solidFill>
            </a:endParaRPr>
          </a:p>
          <a:p>
            <a:pPr indent="0" fontAlgn="auto">
              <a:lnSpc>
                <a:spcPct val="150000"/>
              </a:lnSpc>
            </a:pPr>
            <a:r>
              <a:rPr lang="en-US" altLang="zh-CN" sz="1400">
                <a:solidFill>
                  <a:schemeClr val="bg1"/>
                </a:solidFill>
              </a:rPr>
              <a:t>   </a:t>
            </a:r>
            <a:r>
              <a:rPr lang="en-US" altLang="en-US" sz="1400">
                <a:solidFill>
                  <a:schemeClr val="bg1"/>
                </a:solidFill>
              </a:rPr>
              <a:t>↓</a:t>
            </a:r>
            <a:endParaRPr lang="en-US" altLang="en-US" sz="1400">
              <a:solidFill>
                <a:schemeClr val="bg1"/>
              </a:solidFill>
            </a:endParaRPr>
          </a:p>
          <a:p>
            <a:pPr indent="0" fontAlgn="auto">
              <a:lnSpc>
                <a:spcPct val="150000"/>
              </a:lnSpc>
            </a:pPr>
            <a:r>
              <a:rPr lang="zh-CN" altLang="en-US" sz="1400">
                <a:solidFill>
                  <a:schemeClr val="bg1"/>
                </a:solidFill>
              </a:rPr>
              <a:t>后台</a:t>
            </a:r>
            <a:r>
              <a:rPr lang="en-US" altLang="zh-CN" sz="1400">
                <a:solidFill>
                  <a:schemeClr val="bg1"/>
                </a:solidFill>
              </a:rPr>
              <a:t> compaction (</a:t>
            </a:r>
            <a:r>
              <a:rPr lang="zh-CN" altLang="en-US" sz="1400">
                <a:solidFill>
                  <a:schemeClr val="bg1"/>
                </a:solidFill>
              </a:rPr>
              <a:t>跨层合并</a:t>
            </a:r>
            <a:r>
              <a:rPr lang="en-US" altLang="zh-CN" sz="1400">
                <a:solidFill>
                  <a:schemeClr val="bg1"/>
                </a:solidFill>
              </a:rPr>
              <a:t> + </a:t>
            </a:r>
            <a:r>
              <a:rPr lang="zh-CN" altLang="en-US" sz="1400">
                <a:solidFill>
                  <a:schemeClr val="bg1"/>
                </a:solidFill>
              </a:rPr>
              <a:t>排序</a:t>
            </a:r>
            <a:r>
              <a:rPr lang="en-US" altLang="zh-CN" sz="1400">
                <a:solidFill>
                  <a:schemeClr val="bg1"/>
                </a:solidFill>
              </a:rPr>
              <a:t> + </a:t>
            </a:r>
            <a:r>
              <a:rPr lang="zh-CN" altLang="en-US" sz="1400">
                <a:solidFill>
                  <a:schemeClr val="bg1"/>
                </a:solidFill>
              </a:rPr>
              <a:t>删除旧数据</a:t>
            </a:r>
            <a:r>
              <a:rPr lang="en-US" altLang="zh-CN" sz="1400">
                <a:solidFill>
                  <a:schemeClr val="bg1"/>
                </a:solidFill>
              </a:rPr>
              <a:t>)</a:t>
            </a:r>
            <a:endParaRPr lang="en-US" altLang="zh-CN" sz="1400">
              <a:solidFill>
                <a:schemeClr val="bg1"/>
              </a:solidFill>
            </a:endParaRPr>
          </a:p>
          <a:p>
            <a:pPr indent="0" fontAlgn="auto">
              <a:lnSpc>
                <a:spcPct val="150000"/>
              </a:lnSpc>
            </a:pPr>
            <a:r>
              <a:rPr lang="en-US" altLang="zh-CN" sz="1400">
                <a:solidFill>
                  <a:schemeClr val="bg1"/>
                </a:solidFill>
              </a:rPr>
              <a:t>   </a:t>
            </a:r>
            <a:r>
              <a:rPr lang="en-US" altLang="en-US" sz="1400">
                <a:solidFill>
                  <a:schemeClr val="bg1"/>
                </a:solidFill>
              </a:rPr>
              <a:t>↓</a:t>
            </a:r>
            <a:endParaRPr lang="en-US" altLang="en-US" sz="1400">
              <a:solidFill>
                <a:schemeClr val="bg1"/>
              </a:solidFill>
            </a:endParaRPr>
          </a:p>
          <a:p>
            <a:pPr indent="0" fontAlgn="auto">
              <a:lnSpc>
                <a:spcPct val="150000"/>
              </a:lnSpc>
            </a:pPr>
            <a:r>
              <a:rPr lang="zh-CN" altLang="en-US" sz="1400">
                <a:solidFill>
                  <a:schemeClr val="bg1"/>
                </a:solidFill>
              </a:rPr>
              <a:t>更新元数据索引</a:t>
            </a:r>
            <a:endParaRPr lang="zh-CN" altLang="en-US" sz="1400">
              <a:solidFill>
                <a:schemeClr val="bg1"/>
              </a:solidFill>
            </a:endParaRPr>
          </a:p>
          <a:p>
            <a:pPr indent="0" fontAlgn="auto">
              <a:lnSpc>
                <a:spcPct val="150000"/>
              </a:lnSpc>
            </a:pPr>
            <a:r>
              <a:rPr lang="en-US" altLang="zh-CN" sz="1400">
                <a:solidFill>
                  <a:schemeClr val="bg1"/>
                </a:solidFill>
              </a:rPr>
              <a:t>   </a:t>
            </a:r>
            <a:r>
              <a:rPr lang="en-US" altLang="en-US" sz="1400">
                <a:solidFill>
                  <a:schemeClr val="bg1"/>
                </a:solidFill>
              </a:rPr>
              <a:t>↓</a:t>
            </a:r>
            <a:endParaRPr lang="en-US" altLang="en-US" sz="1400">
              <a:solidFill>
                <a:schemeClr val="bg1"/>
              </a:solidFill>
            </a:endParaRPr>
          </a:p>
          <a:p>
            <a:pPr indent="0" fontAlgn="auto">
              <a:lnSpc>
                <a:spcPct val="150000"/>
              </a:lnSpc>
            </a:pPr>
            <a:r>
              <a:rPr lang="zh-CN" altLang="en-US" sz="1400">
                <a:solidFill>
                  <a:schemeClr val="bg1"/>
                </a:solidFill>
              </a:rPr>
              <a:t>写入完成，返回成功</a:t>
            </a:r>
            <a:endParaRPr lang="zh-CN" altLang="en-US" sz="1400">
              <a:solidFill>
                <a:schemeClr val="bg1"/>
              </a:solidFill>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a:t>
            </a: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sym typeface="+mn-ea"/>
              </a:rPr>
              <a:t>单文件创建 (点查写入)</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799465" y="1759585"/>
            <a:ext cx="5417185" cy="4527550"/>
          </a:xfrm>
          <a:prstGeom prst="rect">
            <a:avLst/>
          </a:prstGeom>
          <a:noFill/>
        </p:spPr>
        <p:txBody>
          <a:bodyPr wrap="square" rtlCol="0" anchor="t">
            <a:spAutoFit/>
          </a:bodyPr>
          <a:lstStyle/>
          <a:p>
            <a:pPr indent="0" algn="just" fontAlgn="auto">
              <a:lnSpc>
                <a:spcPct val="130000"/>
              </a:lnSpc>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性能对比</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en-US" altLang="zh-CN" sz="14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1</a:t>
            </a:r>
            <a:r>
              <a:rPr lang="zh-CN" altLang="en-US" sz="14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、写路径复杂度</a:t>
            </a:r>
            <a:endParaRPr lang="zh-CN" altLang="en-US" sz="14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动态块链：</a:t>
            </a:r>
            <a:endPar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WAL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顺序写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一次块内顺序写</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内存更新一次（二级哈希表）</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复杂度：</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O(1)</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，固定常数</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buFont typeface="Arial" panose="020B0604020202090204" pitchFamily="34" charset="0"/>
              <a:buNone/>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PhatKV</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WAL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顺序写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一次内存聚合插入（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skiplist O(logM)</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M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当前</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集合大小）</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后台触发时：构建聚合块</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异步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io_uring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顺序写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f-hash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更新（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O(1) bucket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复杂度：前台接近</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O(1)</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，后台为</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O(k)</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（聚合块内条目数），远低于全局</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排序重写</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LSM-Tree</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WAL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顺序写</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内存</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memtable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插入（树</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跳表</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O(logN)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后台周期性</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flush </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（多层</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SSTable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重写）</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3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复杂度：前台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O(logN)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重写</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6489700" y="2136140"/>
            <a:ext cx="5156200" cy="2584450"/>
          </a:xfrm>
          <a:prstGeom prst="rect">
            <a:avLst/>
          </a:prstGeom>
          <a:noFill/>
        </p:spPr>
        <p:txBody>
          <a:bodyPr wrap="square" rtlCol="0" anchor="t">
            <a:spAutoFit/>
          </a:bodyPr>
          <a:lstStyle/>
          <a:p>
            <a:pPr indent="0" algn="just" fontAlgn="auto">
              <a:lnSpc>
                <a:spcPct val="150000"/>
              </a:lnSpc>
              <a:buFont typeface="Arial" panose="020B0604020202090204" pitchFamily="34" charset="0"/>
              <a:buNone/>
            </a:pPr>
            <a:r>
              <a:rPr lang="en-US" altLang="zh-CN"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2</a:t>
            </a:r>
            <a:r>
              <a:rPr lang="zh-CN" altLang="en-US"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、写放大</a:t>
            </a:r>
            <a:endParaRPr lang="en-US" altLang="zh-CN"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动态块链：</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写放大</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 1</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WAL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一次落盘）</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PhatKV</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写放大</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 2</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WAL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聚合块顺序写），不需要大规模全局合并</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LSM-Tree</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写放大可达</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10+</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（多层</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重写）</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3</a:t>
            </a:r>
            <a:r>
              <a:rPr lang="zh-CN" altLang="en-US"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、延迟特性</a:t>
            </a:r>
            <a:endParaRPr lang="zh-CN" altLang="en-US" sz="1200">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动态块链：</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写延迟稳定（固定几次操作，无</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抖动）</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PhatKV</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前台写延迟稳定（聚合后异步写，固定几步操作，无全局</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抖动）</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200" b="1">
                <a:solidFill>
                  <a:schemeClr val="bg1"/>
                </a:solidFill>
                <a:latin typeface="微软雅黑" panose="020B0503020204020204" charset="-122"/>
                <a:ea typeface="微软雅黑" panose="020B0503020204020204" charset="-122"/>
                <a:cs typeface="微软雅黑" panose="020B0503020204020204" charset="-122"/>
                <a:sym typeface="+mn-ea"/>
              </a:rPr>
              <a:t>LSM-Tree</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平均延迟低，但</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时可能出现尾延迟升高</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核心区别-同一目录批量写入（深写入）</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473710" y="1759585"/>
            <a:ext cx="6212840" cy="4892675"/>
          </a:xfrm>
          <a:prstGeom prst="rect">
            <a:avLst/>
          </a:prstGeom>
          <a:noFill/>
        </p:spPr>
        <p:txBody>
          <a:bodyPr wrap="square" rtlCol="0" anchor="t">
            <a:spAutoFit/>
          </a:bodyPr>
          <a:lstStyle/>
          <a:p>
            <a:pPr indent="0" algn="just" fontAlgn="auto">
              <a:lnSpc>
                <a:spcPct val="150000"/>
              </a:lnSpc>
            </a:pPr>
            <a:r>
              <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rPr>
              <a:t>性能对比</a:t>
            </a:r>
            <a:endParaRPr lang="zh-CN" altLang="en-US" sz="1600" b="1">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吞吐量极高且稳定。</a:t>
            </a:r>
            <a:r>
              <a:rPr lang="zh-CN" altLang="en-US" sz="1200" b="1">
                <a:solidFill>
                  <a:schemeClr val="bg1"/>
                </a:solidFill>
                <a:latin typeface="微软雅黑" panose="020B0503020204020204" charset="-122"/>
                <a:ea typeface="微软雅黑" panose="020B0503020204020204" charset="-122"/>
                <a:cs typeface="微软雅黑" panose="020B0503020204020204" charset="-122"/>
                <a:sym typeface="+mn-ea"/>
              </a:rPr>
              <a:t>大量写入在内存中被聚合成大的数据块</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，然后通过少数几次顺序</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批量刷盘。几乎没有后台工作，性能非常平稳。内存更新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O(1)</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。（更新操作如何实现）</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r>
              <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a:t>
            </a:r>
            <a:endPar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写入路径：</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WAL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内存聚合（</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skiplist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按</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分组）</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聚合后打包顺序写入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SSD</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写入在目录级别聚合，小写入合并为大块写，避免频繁</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I/O</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聚合写是顺序写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SSD</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，避免全局排序</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吞吐更稳定。</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写放大约</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2</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，远低于</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LSM-tree</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9–10</a:t>
            </a:r>
            <a:r>
              <a:rPr lang="en-US"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前台：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skiplist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按</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O(logM)</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，其中</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M ≪ 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（仅同一目录的条目）。</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后台：聚合仅做块合并（不排序），</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CPU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消耗小；</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前台写：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O(logM)</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M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当前目录的写入量，远小于全局</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N</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后台聚合：</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O(k)</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k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聚合块条目数（仅几</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KB~MB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级别）</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7496175" y="1759585"/>
            <a:ext cx="4003040" cy="3415030"/>
          </a:xfrm>
          <a:prstGeom prst="rect">
            <a:avLst/>
          </a:prstGeom>
          <a:noFill/>
        </p:spPr>
        <p:txBody>
          <a:bodyPr wrap="square" rtlCol="0" anchor="t">
            <a:spAutoFit/>
          </a:bodyPr>
          <a:lstStyle/>
          <a:p>
            <a:pPr indent="0" algn="just" fontAlgn="auto">
              <a:lnSpc>
                <a:spcPct val="150000"/>
              </a:lnSpc>
            </a:pPr>
            <a:r>
              <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LSM-Tree</a:t>
            </a:r>
            <a:r>
              <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a:t>
            </a:r>
            <a:endPar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会对</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SSTables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做全局排序合并，大量</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I/O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重写。</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当目录下写入量巨大时，吞吐量急剧下降，尤其在</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compaction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阶段。</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RocksDB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在深写入场景下吞吐会抖动，尾部性能差。</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前台写：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O(logN)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MemTable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后台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flush</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（全表写入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SSTable</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171450" indent="-171450" algn="just" fontAlgn="auto">
              <a:lnSpc>
                <a:spcPct val="150000"/>
              </a:lnSpc>
              <a:buFont typeface="Arial" panose="020B0604020202090204" pitchFamily="34" charset="0"/>
              <a:buChar char="•"/>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compaction</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compaction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大规模数据重写，需要</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CPU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排序、</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I/O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读写。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O(N logN)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或</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O(N)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级别的重写开销，数据越多越严重。</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6205220" y="5175885"/>
            <a:ext cx="5779770" cy="1476375"/>
          </a:xfrm>
          <a:prstGeom prst="rect">
            <a:avLst/>
          </a:prstGeom>
          <a:noFill/>
        </p:spPr>
        <p:txBody>
          <a:bodyPr wrap="square" rtlCol="0" anchor="t">
            <a:spAutoFit/>
          </a:bodyPr>
          <a:lstStyle/>
          <a:p>
            <a:pPr indent="0" algn="just" fontAlgn="auto">
              <a:lnSpc>
                <a:spcPct val="150000"/>
              </a:lnSpc>
            </a:pPr>
            <a:r>
              <a:rPr lang="en-US" altLang="zh-CN"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r>
              <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在具体实现的过程中，面临着一个二级哈希表扩容的的问题。目前的扩容那个思路：</a:t>
            </a:r>
            <a:endPar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f-hash </a:t>
            </a:r>
            <a:r>
              <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在扩容的时候，首先是新建一个更大空间的哈希表。</a:t>
            </a:r>
            <a:endParaRPr lang="en-US" altLang="zh-CN"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对于旧数据，一种情况是直接复制，在哈希表中对应的位置不变，这样查找逻辑不用改变。但是由于哈希桶的数量改变了，在利用哈希函数计算位置的时候，可能会出现冲突，需要频繁依赖溢出区。</a:t>
            </a:r>
            <a:endParaRPr lang="en-US" altLang="zh-CN"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另外一种情况就是对于新的这个哈希表，重新进行哈希，再计算出对应条目的位置。但是这样开销就更大了。</a:t>
            </a:r>
            <a:endParaRPr lang="zh-CN" altLang="en-US" sz="1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核心区别-并发向大量目录写入（宽写入）</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gn="l">
              <a:lnSpc>
                <a:spcPts val="2600"/>
              </a:lnSpc>
              <a:buClrTx/>
              <a:buSzTx/>
              <a:buFontTx/>
            </a:pP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799465" y="1759585"/>
            <a:ext cx="10253345" cy="4467225"/>
          </a:xfrm>
          <a:prstGeom prst="rect">
            <a:avLst/>
          </a:prstGeom>
          <a:noFill/>
        </p:spPr>
        <p:txBody>
          <a:bodyPr wrap="square" rtlCol="0" anchor="t">
            <a:spAutoFit/>
          </a:bodyPr>
          <a:lstStyle/>
          <a:p>
            <a:pPr indent="0" algn="just" fontAlgn="auto">
              <a:lnSpc>
                <a:spcPct val="150000"/>
              </a:lnSpc>
            </a:pP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性能对比</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30000"/>
              </a:lnSpc>
              <a:buClrTx/>
              <a:buSzTx/>
              <a:buFontTx/>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性能较差。写入缓存是目录级的，无法跨目录聚合。此场景下，每个目录的缓存都只有一条记录，导致刷盘时退化为大量随机</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，性能不佳。</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30000"/>
              </a:lnSpc>
              <a:buClrTx/>
              <a:buSzTx/>
              <a:buFontTx/>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在宽写入下，写入被天然分散到多个</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pinode buffer</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，聚合线程可以并行处理不同</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flush</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SSD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的写入多为顺序</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批量，减少随机小写。</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30000"/>
              </a:lnSpc>
              <a:buClrTx/>
              <a:buSzTx/>
              <a:buFontTx/>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LSM-Tree：</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性能极高。内存缓冲</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(MemTable)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是全局的，能有效聚合来自不同目录（</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key</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前缀）的写入，然后通过一次大的顺序</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刷盘，效率很高。</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核心区别-单文件查找（点查读取）</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gn="l">
              <a:lnSpc>
                <a:spcPts val="2600"/>
              </a:lnSpc>
              <a:buClrTx/>
              <a:buSzTx/>
              <a:buFontTx/>
            </a:pP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799465" y="1759585"/>
            <a:ext cx="10795000" cy="4650740"/>
          </a:xfrm>
          <a:prstGeom prst="rect">
            <a:avLst/>
          </a:prstGeom>
          <a:noFill/>
        </p:spPr>
        <p:txBody>
          <a:bodyPr wrap="square" rtlCol="0" anchor="t">
            <a:spAutoFit/>
          </a:bodyPr>
          <a:lstStyle/>
          <a:p>
            <a:pPr indent="0" algn="just" fontAlgn="auto">
              <a:lnSpc>
                <a:spcPct val="130000"/>
              </a:lnSpc>
            </a:pP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性能对比</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对于活跃目录，这是一次内存哈希查找</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(file_map)</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。即使目录被从缓存中淘汰，也只需要一次元数据</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即可加载整个目录的索引。</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30000"/>
              </a:lnSpc>
              <a:buClrTx/>
              <a:buSzTx/>
              <a:buFontTx/>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查询路径：聚合缓冲区（按</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skiplist O(logM)</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p-hash O(1)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f-hash O(1)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SSD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定位</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(page + offset)</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若</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f-hash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在</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f-cache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中，则查找几乎是内存操作；若</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miss</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，需要额外加载一个</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4KB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页。</a:t>
            </a: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复杂度：近似</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O(1)</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，仅与单目录下条目数</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M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相关，且通常比全局</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N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小很多。</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30000"/>
              </a:lnSpc>
              <a:buClrTx/>
              <a:buSzTx/>
              <a:buFontTx/>
            </a:pP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LSM-Tree：</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3000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需要依次检查内存表、各层磁盘上的</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SSTable</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文件（通过</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Bloom Filter</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快速过滤）。最坏情况下可能需要多次</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才能找到数据。</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核心区别-范围查找（</a:t>
            </a:r>
            <a:r>
              <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readdir</a:t>
            </a: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gn="l">
              <a:lnSpc>
                <a:spcPts val="2600"/>
              </a:lnSpc>
              <a:buClrTx/>
              <a:buSzTx/>
              <a:buFontTx/>
            </a:pP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3" name="文本框 2"/>
          <p:cNvSpPr txBox="1"/>
          <p:nvPr/>
        </p:nvSpPr>
        <p:spPr>
          <a:xfrm>
            <a:off x="799465" y="1969135"/>
            <a:ext cx="10687050" cy="4477385"/>
          </a:xfrm>
          <a:prstGeom prst="rect">
            <a:avLst/>
          </a:prstGeom>
          <a:noFill/>
        </p:spPr>
        <p:txBody>
          <a:bodyPr wrap="square" rtlCol="0" anchor="t">
            <a:spAutoFit/>
          </a:bodyPr>
          <a:lstStyle/>
          <a:p>
            <a:pPr algn="just" fontAlgn="auto">
              <a:lnSpc>
                <a:spcPts val="2280"/>
              </a:lnSpc>
              <a:buClrTx/>
              <a:buSzTx/>
              <a:buFontTx/>
            </a:pPr>
            <a:r>
              <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ts val="2280"/>
              </a:lnSpc>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操作现在是纯内存操作。它会实时地合并来自磁盘索引</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(file_-map)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和内存写入缓存</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(write_buffer)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的数据，无需等待刷盘，性能稳定且高效。</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ts val="2280"/>
              </a:lnSpc>
              <a:buClrTx/>
              <a:buSzTx/>
              <a:buFontTx/>
            </a:pPr>
            <a:endPar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algn="just" fontAlgn="auto">
              <a:lnSpc>
                <a:spcPts val="2280"/>
              </a:lnSpc>
              <a:buClrTx/>
              <a:buSzTx/>
              <a:buFontTx/>
            </a:pPr>
            <a:r>
              <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LSM-Tree：</a:t>
            </a:r>
            <a:endPar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ts val="2280"/>
              </a:lnSpc>
            </a:pP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RocksDB</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的迭代器（</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Iterator</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）经过高度优化，可以高效地</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Seek</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到目录前缀，然后顺序扫描所有相关键值，同样是合并内存和磁盘数据。</a:t>
            </a: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ts val="2280"/>
              </a:lnSpc>
            </a:pPr>
            <a:endPar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ts val="2280"/>
              </a:lnSpc>
            </a:pPr>
            <a:r>
              <a:rPr lang="en-US" altLang="zh-CN"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r>
              <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a:t>
            </a:r>
            <a:endParaRPr lang="zh-CN" altLang="en-US" sz="16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ts val="2280"/>
              </a:lnSpc>
              <a:buFont typeface="Arial" panose="020B060402020209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检查</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highlight>
                  <a:srgbClr val="000080"/>
                </a:highlight>
                <a:latin typeface="微软雅黑" panose="020B0503020204020204" charset="-122"/>
                <a:ea typeface="微软雅黑" panose="020B0503020204020204" charset="-122"/>
                <a:cs typeface="微软雅黑" panose="020B0503020204020204" charset="-122"/>
                <a:sym typeface="+mn-ea"/>
              </a:rPr>
              <a:t>内存聚合缓冲区</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per-pinode</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）是否有未落盘但可见的条目</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若有，先返回这些条目。</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ts val="2280"/>
              </a:lnSpc>
              <a:buFont typeface="Arial" panose="020B060402020209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到</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highlight>
                  <a:srgbClr val="000080"/>
                </a:highlight>
                <a:latin typeface="微软雅黑" panose="020B0503020204020204" charset="-122"/>
                <a:ea typeface="微软雅黑" panose="020B0503020204020204" charset="-122"/>
                <a:cs typeface="微软雅黑" panose="020B0503020204020204" charset="-122"/>
                <a:sym typeface="+mn-ea"/>
              </a:rPr>
              <a:t>p-hash</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找到该</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pinode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对应的</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fdesc</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f-hash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的位置</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元信息）。</a:t>
            </a: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ts val="2280"/>
              </a:lnSpc>
              <a:buFont typeface="Arial" panose="020B060402020209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逐页加载该目录的</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highlight>
                  <a:srgbClr val="000080"/>
                </a:highlight>
                <a:latin typeface="微软雅黑" panose="020B0503020204020204" charset="-122"/>
                <a:ea typeface="微软雅黑" panose="020B0503020204020204" charset="-122"/>
                <a:cs typeface="微软雅黑" panose="020B0503020204020204" charset="-122"/>
                <a:sym typeface="+mn-ea"/>
              </a:rPr>
              <a:t>f-hash</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bucket array</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）对应的所有页（若部分页在</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f-cache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已命中则无需读盘；否则做</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partial read</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）。在</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f-hash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中逐个</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bucket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遍历</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slot</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hash + addr</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）以收集所有指向</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data block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的</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addr_desc</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lgn="just" fontAlgn="auto">
              <a:lnSpc>
                <a:spcPts val="2280"/>
              </a:lnSpc>
              <a:buFont typeface="Arial" panose="020B060402020209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将</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highlight>
                  <a:srgbClr val="000080"/>
                </a:highlight>
                <a:latin typeface="微软雅黑" panose="020B0503020204020204" charset="-122"/>
                <a:ea typeface="微软雅黑" panose="020B0503020204020204" charset="-122"/>
                <a:cs typeface="微软雅黑" panose="020B0503020204020204" charset="-122"/>
                <a:sym typeface="+mn-ea"/>
              </a:rPr>
              <a:t>memory buffer 中的未落盘条目与 f-hash 获得的条目合并</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，按可见性序（</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seq/timestamp</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）判断哪些条目应当返回</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返回给上层</a:t>
            </a:r>
            <a:r>
              <a:rPr lang="zh-CN" altLang="en-US" sz="1400">
                <a:solidFill>
                  <a:srgbClr val="FF0000"/>
                </a:solidFill>
                <a:latin typeface="微软雅黑" panose="020B0503020204020204" charset="-122"/>
                <a:ea typeface="微软雅黑" panose="020B0503020204020204" charset="-122"/>
                <a:cs typeface="微软雅黑" panose="020B0503020204020204" charset="-122"/>
                <a:sym typeface="+mn-ea"/>
              </a:rPr>
              <a:t>（是否存在内存和硬盘当中包含同一个</a:t>
            </a:r>
            <a:r>
              <a:rPr lang="en-US" altLang="zh-CN" sz="1400">
                <a:solidFill>
                  <a:srgbClr val="FF0000"/>
                </a:solidFill>
                <a:latin typeface="微软雅黑" panose="020B0503020204020204" charset="-122"/>
                <a:ea typeface="微软雅黑" panose="020B0503020204020204" charset="-122"/>
                <a:cs typeface="微软雅黑" panose="020B0503020204020204" charset="-122"/>
                <a:sym typeface="+mn-ea"/>
              </a:rPr>
              <a:t>key</a:t>
            </a:r>
            <a:r>
              <a:rPr lang="zh-CN" altLang="en-US" sz="1400">
                <a:solidFill>
                  <a:srgbClr val="FF0000"/>
                </a:solidFill>
                <a:latin typeface="微软雅黑" panose="020B0503020204020204" charset="-122"/>
                <a:ea typeface="微软雅黑" panose="020B0503020204020204" charset="-122"/>
                <a:cs typeface="微软雅黑" panose="020B0503020204020204" charset="-122"/>
                <a:sym typeface="+mn-ea"/>
              </a:rPr>
              <a:t>）（深度聚合时周期性的，可能存在还未合并的</a:t>
            </a:r>
            <a:r>
              <a:rPr lang="en-US" altLang="zh-CN" sz="1400">
                <a:solidFill>
                  <a:srgbClr val="FF0000"/>
                </a:solidFill>
                <a:latin typeface="微软雅黑" panose="020B0503020204020204" charset="-122"/>
                <a:ea typeface="微软雅黑" panose="020B0503020204020204" charset="-122"/>
                <a:cs typeface="微软雅黑" panose="020B0503020204020204" charset="-122"/>
                <a:sym typeface="+mn-ea"/>
              </a:rPr>
              <a:t>key</a:t>
            </a:r>
            <a:r>
              <a:rPr lang="zh-CN" altLang="en-US" sz="1400">
                <a:solidFill>
                  <a:srgbClr val="FF0000"/>
                </a:solidFill>
                <a:latin typeface="微软雅黑" panose="020B0503020204020204" charset="-122"/>
                <a:ea typeface="微软雅黑" panose="020B0503020204020204" charset="-122"/>
                <a:cs typeface="微软雅黑" panose="020B0503020204020204" charset="-122"/>
                <a:sym typeface="+mn-ea"/>
              </a:rPr>
              <a:t>）（并发）</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核心区别-文件删除</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gn="l">
              <a:lnSpc>
                <a:spcPts val="2600"/>
              </a:lnSpc>
              <a:buClrTx/>
              <a:buSzTx/>
              <a:buFontTx/>
            </a:pP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799465" y="2072005"/>
            <a:ext cx="10408920" cy="3994785"/>
          </a:xfrm>
          <a:prstGeom prst="rect">
            <a:avLst/>
          </a:prstGeom>
          <a:noFill/>
        </p:spPr>
        <p:txBody>
          <a:bodyPr wrap="square" rtlCol="0" anchor="t">
            <a:spAutoFit/>
          </a:bodyPr>
          <a:lstStyle/>
          <a:p>
            <a:pPr algn="just" fontAlgn="auto">
              <a:lnSpc>
                <a:spcPts val="2080"/>
              </a:lnSpc>
              <a:buClrTx/>
              <a:buSzTx/>
              <a:buFontTx/>
            </a:pPr>
            <a:r>
              <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动态块链：</a:t>
            </a:r>
            <a:endPar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纯内存操作（从</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write_buffer</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移除或加入</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pending_deletes</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WAL</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写入。物理删除和填空洞操作被延迟并合并到下一次刷盘。</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PhatKV：</a:t>
            </a:r>
            <a:endPar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通过</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tombstone +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内存聚合</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异步写入</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 Deep Aggregation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批量回收，实现</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低写放大、可控后台开销、对批量删除友好</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algn="just" fontAlgn="auto">
              <a:lnSpc>
                <a:spcPts val="2080"/>
              </a:lnSpc>
              <a:buClrTx/>
              <a:buSzTx/>
              <a:buFontTx/>
            </a:pPr>
            <a:r>
              <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LSM-Tree：</a:t>
            </a:r>
            <a:endParaRPr lang="en-US" altLang="zh-CN" sz="20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在内存表和</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WAL</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中写入一个</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删除标记</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Tombstone</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）。物理删除同样被延迟到后台合并时处理。</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13335" y="1639570"/>
            <a:ext cx="12178030" cy="510476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lstStyle/>
          <a:p>
            <a:pPr algn="l">
              <a:lnSpc>
                <a:spcPts val="2600"/>
              </a:lnSpc>
              <a:buClrTx/>
              <a:buSzTx/>
              <a:buFontTx/>
            </a:pPr>
            <a:r>
              <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PhatKV</a:t>
            </a:r>
            <a:r>
              <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rPr>
              <a:t>三段聚合</a:t>
            </a:r>
            <a:endParaRPr kumimoji="1" lang="zh-CN" altLang="en-US"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方正清仿宋 简 Bold" panose="02000800000000000000" charset="-122"/>
            </a:endParaRPr>
          </a:p>
        </p:txBody>
      </p:sp>
      <p:sp>
        <p:nvSpPr>
          <p:cNvPr id="2" name="文本框 1"/>
          <p:cNvSpPr txBox="1"/>
          <p:nvPr/>
        </p:nvSpPr>
        <p:spPr>
          <a:xfrm>
            <a:off x="480695" y="1759585"/>
            <a:ext cx="5901690" cy="4799965"/>
          </a:xfrm>
          <a:prstGeom prst="rect">
            <a:avLst/>
          </a:prstGeom>
          <a:noFill/>
        </p:spPr>
        <p:txBody>
          <a:bodyPr wrap="square" rtlCol="0" anchor="t">
            <a:spAutoFit/>
          </a:bodyPr>
          <a:lstStyle/>
          <a:p>
            <a:pPr indent="0" algn="just" fontAlgn="auto">
              <a:lnSpc>
                <a:spcPct val="150000"/>
              </a:lnSpc>
            </a:pPr>
            <a:r>
              <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1. Memory Aggregation</a:t>
            </a:r>
            <a:r>
              <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（内存聚合）</a:t>
            </a:r>
            <a:endPar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操作内容：</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前台写入时，将新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KV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per-pinode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的</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skiplist</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（聚合缓冲区）。</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阈值触发后，由后台线程把该目录的条目打包成</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4KB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块写入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SSD</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，同时更新</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f-hash</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开销点：</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CPU</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skiplist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插入</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O(logM)</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M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当前目录缓冲条目数；整体轻量。</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内存：聚合缓冲区占用（默认</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64MB</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，全局控制）。</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WAL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顺序写</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4KB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聚合写；相对固定。</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2. Disk Aggregation</a:t>
            </a:r>
            <a:r>
              <a:rPr lang="zh-CN" altLang="en-US"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（磁盘聚合）</a:t>
            </a:r>
            <a:endParaRPr lang="en-US" altLang="zh-CN" sz="12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操作内容：</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收集</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SSD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上属于同一目录的多个</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小块（</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&lt;2KB</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scattered blocks</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），合并为连续页，再写回</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SSD</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开销点：</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CPU</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：无需排序，仅</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block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拼接，开销小。</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：一次读多个</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 scattered blocks</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，再顺序写回新页。</a:t>
            </a:r>
            <a:r>
              <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rPr>
              <a:t>I/O </a:t>
            </a: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量与散块比例直接相关。</a:t>
            </a:r>
            <a:endParaRPr lang="en-US" altLang="zh-CN" sz="12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pPr>
            <a:r>
              <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rPr>
              <a:t>内存：需要少量临时缓冲（合并块）。</a:t>
            </a:r>
            <a:endParaRPr lang="zh-CN" altLang="en-US" sz="12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6489700" y="1759585"/>
            <a:ext cx="5156200" cy="3322955"/>
          </a:xfrm>
          <a:prstGeom prst="rect">
            <a:avLst/>
          </a:prstGeom>
          <a:noFill/>
        </p:spPr>
        <p:txBody>
          <a:bodyPr wrap="square" rtlCol="0" anchor="t">
            <a:spAutoFit/>
          </a:bodyPr>
          <a:lstStyle/>
          <a:p>
            <a:pPr indent="0" algn="just" fontAlgn="auto">
              <a:lnSpc>
                <a:spcPct val="150000"/>
              </a:lnSpc>
              <a:buFont typeface="Arial" panose="020B0604020202090204" pitchFamily="34" charset="0"/>
              <a:buNone/>
            </a:pPr>
            <a:r>
              <a:rPr lang="en-US" altLang="zh-CN"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3. Deep Aggregation</a:t>
            </a:r>
            <a:r>
              <a:rPr lang="zh-CN" altLang="en-US"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rPr>
              <a:t>（深度聚合）</a:t>
            </a:r>
            <a:endParaRPr lang="en-US" altLang="zh-CN" sz="1400" b="1">
              <a:solidFill>
                <a:schemeClr val="bg1"/>
              </a:solidFill>
              <a:highlight>
                <a:srgbClr val="000000"/>
              </a:highlight>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操作内容：</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使用</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2-byte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指纹（</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fingerprint</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先过滤，再对同一指纹条目做精确比对，清理过期数据（</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tombstone/</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旧版本）。</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将有效条目重新打包成新块，写回</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SSD</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，回收旧块。</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开销点：</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CPU</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：指纹扫描（低开销）</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条目比对（部分</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O(k)</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），取决于过期条目比例。</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I/O</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：需读全块页</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en-US" altLang="en-US" sz="140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重写有效条目到新块。</a:t>
            </a:r>
            <a:endParaRPr lang="en-US" altLang="zh-CN" sz="1400">
              <a:solidFill>
                <a:schemeClr val="bg1"/>
              </a:solidFill>
              <a:latin typeface="微软雅黑" panose="020B0503020204020204" charset="-122"/>
              <a:ea typeface="微软雅黑" panose="020B0503020204020204" charset="-122"/>
              <a:cs typeface="微软雅黑" panose="020B0503020204020204" charset="-122"/>
              <a:sym typeface="+mn-ea"/>
            </a:endParaRPr>
          </a:p>
          <a:p>
            <a:pPr indent="0" algn="just" fontAlgn="auto">
              <a:lnSpc>
                <a:spcPct val="150000"/>
              </a:lnSpc>
              <a:buFont typeface="Arial" panose="020B0604020202090204" pitchFamily="34" charset="0"/>
              <a:buNone/>
            </a:pPr>
            <a:r>
              <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rPr>
              <a:t>内存：临时存放一批条目做比较。</a:t>
            </a:r>
            <a:endParaRPr lang="zh-CN" altLang="en-US" sz="140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tags/tag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TABLE_ENDDRAG_ORIGIN_RECT" val="774*299"/>
  <p:tag name="TABLE_ENDDRAG_RECT" val="93*156*774*299"/>
</p:tagLst>
</file>

<file path=ppt/tags/tag11.xml><?xml version="1.0" encoding="utf-8"?>
<p:tagLst xmlns:p="http://schemas.openxmlformats.org/presentationml/2006/main">
  <p:tag name="KSO_WM_BEAUTIFY_FLAG" val="#wm#"/>
  <p:tag name="KSO_WM_TEMPLATE_CATEGORY" val="custom"/>
  <p:tag name="KSO_WM_TEMPLATE_INDEX" val="20233488"/>
</p:tagLst>
</file>

<file path=ppt/tags/tag12.xml><?xml version="1.0" encoding="utf-8"?>
<p:tagLst xmlns:p="http://schemas.openxmlformats.org/presentationml/2006/main">
  <p:tag name="KSO_WM_BEAUTIFY_FLAG" val="#wm#"/>
  <p:tag name="KSO_WM_TEMPLATE_CATEGORY" val="custom"/>
  <p:tag name="KSO_WM_TEMPLATE_INDEX" val="20233488"/>
</p:tagLst>
</file>

<file path=ppt/tags/tag13.xml><?xml version="1.0" encoding="utf-8"?>
<p:tagLst xmlns:p="http://schemas.openxmlformats.org/presentationml/2006/main">
  <p:tag name="KSO_WM_BEAUTIFY_FLAG" val="#wm#"/>
  <p:tag name="KSO_WM_TEMPLATE_CATEGORY" val="custom"/>
  <p:tag name="KSO_WM_TEMPLATE_INDEX" val="20233488"/>
</p:tagLst>
</file>

<file path=ppt/tags/tag14.xml><?xml version="1.0" encoding="utf-8"?>
<p:tagLst xmlns:p="http://schemas.openxmlformats.org/presentationml/2006/main">
  <p:tag name="KSO_WM_BEAUTIFY_FLAG" val="#wm#"/>
  <p:tag name="KSO_WM_TEMPLATE_CATEGORY" val="custom"/>
  <p:tag name="KSO_WM_TEMPLATE_INDEX" val="20233488"/>
</p:tagLst>
</file>

<file path=ppt/tags/tag2.xml><?xml version="1.0" encoding="utf-8"?>
<p:tagLst xmlns:p="http://schemas.openxmlformats.org/presentationml/2006/main">
  <p:tag name="KSO_WM_BEAUTIFY_FLAG" val="#wm#"/>
  <p:tag name="KSO_WM_TEMPLATE_CATEGORY" val="custom"/>
  <p:tag name="KSO_WM_TEMPLATE_INDEX" val="20233488"/>
</p:tagLst>
</file>

<file path=ppt/tags/tag3.xml><?xml version="1.0" encoding="utf-8"?>
<p:tagLst xmlns:p="http://schemas.openxmlformats.org/presentationml/2006/main">
  <p:tag name="KSO_WM_BEAUTIFY_FLAG" val="#wm#"/>
  <p:tag name="KSO_WM_TEMPLATE_CATEGORY" val="custom"/>
  <p:tag name="KSO_WM_TEMPLATE_INDEX" val="20233488"/>
</p:tagLst>
</file>

<file path=ppt/tags/tag4.xml><?xml version="1.0" encoding="utf-8"?>
<p:tagLst xmlns:p="http://schemas.openxmlformats.org/presentationml/2006/main">
  <p:tag name="KSO_WM_BEAUTIFY_FLAG" val="#wm#"/>
  <p:tag name="KSO_WM_TEMPLATE_CATEGORY" val="custom"/>
  <p:tag name="KSO_WM_TEMPLATE_INDEX" val="20233488"/>
</p:tagLst>
</file>

<file path=ppt/tags/tag5.xml><?xml version="1.0" encoding="utf-8"?>
<p:tagLst xmlns:p="http://schemas.openxmlformats.org/presentationml/2006/main">
  <p:tag name="KSO_WM_BEAUTIFY_FLAG" val="#wm#"/>
  <p:tag name="KSO_WM_TEMPLATE_CATEGORY" val="custom"/>
  <p:tag name="KSO_WM_TEMPLATE_INDEX" val="20233488"/>
</p:tagLst>
</file>

<file path=ppt/tags/tag6.xml><?xml version="1.0" encoding="utf-8"?>
<p:tagLst xmlns:p="http://schemas.openxmlformats.org/presentationml/2006/main">
  <p:tag name="KSO_WM_BEAUTIFY_FLAG" val="#wm#"/>
  <p:tag name="KSO_WM_TEMPLATE_CATEGORY" val="custom"/>
  <p:tag name="KSO_WM_TEMPLATE_INDEX" val="20233488"/>
</p:tagLst>
</file>

<file path=ppt/tags/tag7.xml><?xml version="1.0" encoding="utf-8"?>
<p:tagLst xmlns:p="http://schemas.openxmlformats.org/presentationml/2006/main">
  <p:tag name="KSO_WM_BEAUTIFY_FLAG" val="#wm#"/>
  <p:tag name="KSO_WM_TEMPLATE_CATEGORY" val="custom"/>
  <p:tag name="KSO_WM_TEMPLATE_INDEX" val="20233488"/>
</p:tagLst>
</file>

<file path=ppt/tags/tag8.xml><?xml version="1.0" encoding="utf-8"?>
<p:tagLst xmlns:p="http://schemas.openxmlformats.org/presentationml/2006/main">
  <p:tag name="KSO_WM_BEAUTIFY_FLAG" val="#wm#"/>
  <p:tag name="KSO_WM_TEMPLATE_CATEGORY" val="custom"/>
  <p:tag name="KSO_WM_TEMPLATE_INDEX" val="20233488"/>
</p:tagLst>
</file>

<file path=ppt/tags/tag9.xml><?xml version="1.0" encoding="utf-8"?>
<p:tagLst xmlns:p="http://schemas.openxmlformats.org/presentationml/2006/main">
  <p:tag name="KSO_WM_BEAUTIFY_FLAG" val="#wm#"/>
  <p:tag name="KSO_WM_TEMPLATE_CATEGORY" val="custom"/>
  <p:tag name="KSO_WM_TEMPLATE_INDEX" val="2023348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5641</Words>
  <Application>WPS 演示</Application>
  <PresentationFormat>宽屏</PresentationFormat>
  <Paragraphs>352</Paragraphs>
  <Slides>13</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13</vt:i4>
      </vt:variant>
    </vt:vector>
  </HeadingPairs>
  <TitlesOfParts>
    <vt:vector size="37" baseType="lpstr">
      <vt:lpstr>Arial</vt:lpstr>
      <vt:lpstr>宋体</vt:lpstr>
      <vt:lpstr>Wingdings</vt:lpstr>
      <vt:lpstr>汉仪综艺体简</vt:lpstr>
      <vt:lpstr>华文宋体</vt:lpstr>
      <vt:lpstr>汉仪黑方简</vt:lpstr>
      <vt:lpstr>黑体</vt:lpstr>
      <vt:lpstr>汉仪中黑KW</vt:lpstr>
      <vt:lpstr>方正清仿宋 简 Bold</vt:lpstr>
      <vt:lpstr>微软雅黑</vt:lpstr>
      <vt:lpstr>汉仪旗黑</vt:lpstr>
      <vt:lpstr>Calibri</vt:lpstr>
      <vt:lpstr>Helvetica Neue</vt:lpstr>
      <vt:lpstr>宋体</vt:lpstr>
      <vt:lpstr>Arial Unicode MS</vt:lpstr>
      <vt:lpstr>汉仪书宋二KW</vt:lpstr>
      <vt:lpstr>方正仿宋_GBK</vt:lpstr>
      <vt:lpstr>微软雅黑</vt:lpstr>
      <vt:lpstr>方正清仿宋 简 Bold</vt:lpstr>
      <vt:lpstr>汉仪综艺体简</vt:lpstr>
      <vt:lpstr>汉仪黑方简</vt:lpstr>
      <vt:lpstr>黑体</vt:lpstr>
      <vt:lpstr>苹方-简</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JDY</dc:creator>
  <cp:lastModifiedBy>jdy</cp:lastModifiedBy>
  <cp:revision>17</cp:revision>
  <dcterms:created xsi:type="dcterms:W3CDTF">2025-10-21T11:21:43Z</dcterms:created>
  <dcterms:modified xsi:type="dcterms:W3CDTF">2025-10-21T11:21:43Z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2052-12.1.22553.22553</vt:lpwstr>
  </property>
  <property fmtid="{D5CDD505-2E9C-101B-9397-08002B2CF9AE}" pid="3" name="ICV">
    <vt:lpwstr>0FFB374EF87741258E9EC42A4DEF22FC_13</vt:lpwstr>
  </property>
</Properties>
</file>